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Noto Sans CJK SC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60"/>
  </p:normalViewPr>
  <p:slideViewPr>
    <p:cSldViewPr>
      <p:cViewPr varScale="1">
        <p:scale>
          <a:sx n="81" d="100"/>
          <a:sy n="81" d="100"/>
        </p:scale>
        <p:origin x="1699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59" name="Rectangle 1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9300" cy="34163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60" name="Rectangle 12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165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US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591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835FAFFE-7524-4100-A1FD-278ACF98E59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762BB3-5EEB-484A-A596-D347C1FCF67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EC4496-D56F-4FA8-A9B8-817228E8CD2F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512011-72C8-4A14-AAE6-D3B35659AAF8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B39F35-9E4D-46B2-BD13-6718DB65181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B6D814-8009-4611-AF0F-E3E430A7D2D7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7AE106-46C0-47E4-86AC-3E4A66C3BB4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F7E892-48FB-417C-A3C5-C345B5F610C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E0F9E4-CA6E-477C-A524-F8C45EA2E37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493EA6-C56E-440B-8846-6125AF76464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42E93F-183A-489F-9272-9CF7BA46A57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518DF1-866A-4F06-B5FB-901E24472601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589E5F-22C3-47DC-AED7-F68B8FC03867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ED718A-9DF1-4197-9379-81476938924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AEE0-6C01-4669-96EE-0D20B18E3ECE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7F63C3-D43D-4D0C-A6AB-425E001CBC0A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90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7446E0-B845-4026-85CB-36C005D16D0A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92E84C-A09F-4F9E-83B1-D13E50FC5534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911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D1D5BD-C49C-44B1-9008-841C4CFA5BF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2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C55990-DF4B-4957-A646-6BC49D28ABA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3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815AC3-2681-4FC0-B94A-A7540306C440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0AC755-818D-4AEC-9680-7E1BE215D016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880E32-E93A-4EE2-A048-801624958B2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F79FCA-AC00-4653-BBE8-0A0FDDAD2457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96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E18713-3D52-4B5B-9414-07E1BC40709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E110BF-0A83-44AC-B0B6-046A8163E6F2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3E6E16-EC3F-4B3F-9825-65173918B4BE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A68654-ABA3-48F1-BAB5-48E9D9EBC297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E3D98-453C-41A1-AD47-C2599D51E02F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013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B2194F-058B-4F30-BF7D-AF2C29581383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024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9467A9-0FF2-4495-92A9-0EB9549B9C1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034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FED3D1-CDCA-4478-B089-6B6F17ED6D99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88167-ACCE-431A-8C93-79B99D0A19AE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054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2465E9-A01E-4DE4-AB3E-F798710F23A1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064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AC3911-03B3-4C28-A9C3-516616BF0D8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FB315C-3023-4209-86BD-40ADE53E227A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075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50F288-5C03-432B-860C-03A5097FD2BB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08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FADAFA-9431-4B0C-ABAD-5F4C74CD604E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095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740BC9-16F8-4E4C-A0C7-411B236ECFB1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105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0FB325-B541-416C-93D7-08D3174B8747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16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7FF371-14FF-45E6-B608-7639159537C7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126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60D700-91CD-4592-82C8-597E7020413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E6CD64-B912-419F-8E3B-B1E6C26A1E3C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146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608810-62CB-44BA-953C-2056978D8AF9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1157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8C0B06-777F-4391-84F3-580496BF8002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2BFBA5-DAB7-4239-BEB4-E4C033B88FC3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8DA5D9-E509-4699-99CE-768457C6F9B0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221CC2-A3DE-4DDE-A595-0739DCA43918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187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396D98-FE2E-4F6B-A081-E1BF26A53866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198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EA879F-9C7D-4C79-A8BD-4B362DF95F2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208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1E0838-8857-4B22-BD4C-7103B444F92F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218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E69847-FF69-40C2-8079-EDBE3EC1DF76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228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2E35D3-5958-4BE5-A1B2-E8D25A4E9BB8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123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ACB91F-3AC7-43C2-B50A-155CD4F7A507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24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CE5A1C-4E47-4740-B3DD-A1CC96335879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25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7534A7-C342-4932-83DD-59F2C7B3581E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269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DC96C6-407A-47C7-A802-113260821ABE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CA6B43-D4DC-40DC-93E9-44D22E8D5D17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28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A92BFC-0601-4F1A-B956-944DC44B6590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290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EE33F5-66DA-4E9F-8EF7-671F759B1FF1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300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83CEED-6D62-4F60-88B6-E68057B24E2E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1310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D95B3D-10BD-488C-AB58-1B6520E05001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85B3CA-7DDB-4642-AF8A-D67FA4CCF0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D27972-847B-489D-83F8-E8A5C1F98BE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DD2F0B2-AEFD-4CFC-B8E3-0D789CC1AC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18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03C916-1120-4AFC-9E53-CC66BBF9E5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2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05575" y="609600"/>
            <a:ext cx="1939925" cy="547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7375" cy="54737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1FD499-3C95-4FB7-8555-C4625C2810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426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59700" cy="1130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892300" cy="4445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82900" cy="4445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892300" cy="444500"/>
          </a:xfrm>
        </p:spPr>
        <p:txBody>
          <a:bodyPr/>
          <a:lstStyle>
            <a:lvl1pPr>
              <a:defRPr/>
            </a:lvl1pPr>
          </a:lstStyle>
          <a:p>
            <a:fld id="{EEE5B10A-0568-4CA0-8CA5-D124E1E459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19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D93F4EB-66B8-4440-95CF-A57DBE280B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80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485CACA-C52C-4600-BEE1-028120249B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807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3650" cy="410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850" y="1981200"/>
            <a:ext cx="3803650" cy="410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D96E24B-7380-405B-8AF7-B3B05B3D0E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02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F7D7581-5229-4D02-8593-5C027B5D3D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330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AA5E1AE-4107-44E1-BF7B-9ADE4FFDF5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1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9C499B-F006-4AC0-A22D-77185C4D4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47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0686140-6C17-46E7-AEC6-C882E5B4A9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62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4AEEFE-3C54-40D0-9D6C-91B2FB6DA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23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97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9700" cy="410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23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2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23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89023645-81F8-4E37-A23B-31614B5018D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cs typeface="Noto Sans CJK SC Regular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C22D8B-3AF4-4EF8-A294-FB93EEED4785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130425"/>
            <a:ext cx="8686800" cy="147002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Digital Fundamentals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381000" y="3886200"/>
            <a:ext cx="8763000" cy="1752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0" indent="0" algn="ctr">
              <a:spcBef>
                <a:spcPts val="600"/>
              </a:spcBef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 sz="2400" b="1"/>
              <a:t>CHAPTER 6</a:t>
            </a:r>
            <a:br>
              <a:rPr lang="en-US" altLang="en-US" sz="2400" b="1"/>
            </a:br>
            <a:r>
              <a:rPr lang="en-US" altLang="en-US" sz="2400" b="1"/>
              <a:t>Functions of Combinational Logic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07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D233F3-6084-4A34-A529-7FF6310B10DC}" type="slidenum">
              <a:rPr lang="en-US" altLang="en-US"/>
              <a:pPr/>
              <a:t>10</a:t>
            </a:fld>
            <a:endParaRPr lang="en-US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31" y="2294731"/>
            <a:ext cx="7323137" cy="226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990600" y="2590800"/>
            <a:ext cx="3200400" cy="333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8AF1CE8-3B70-4192-B45B-E15E2A36102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9906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 Parallel Binary Adders </a:t>
            </a:r>
          </a:p>
        </p:txBody>
      </p:sp>
      <p:grpSp>
        <p:nvGrpSpPr>
          <p:cNvPr id="13314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3315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3316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18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828800" y="2057400"/>
            <a:ext cx="6248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To add binary numbers with more than one bit, </a:t>
            </a:r>
            <a:br>
              <a:rPr lang="en-US" altLang="en-US"/>
            </a:br>
            <a:r>
              <a:rPr lang="en-US" altLang="en-US"/>
              <a:t>you must use additional full-adders.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3048000" y="3810000"/>
            <a:ext cx="16764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     1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     1 1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u="sng"/>
              <a:t>+  0  1</a:t>
            </a:r>
            <a:br>
              <a:rPr lang="en-US" altLang="en-US" u="sng"/>
            </a:br>
            <a:r>
              <a:rPr lang="en-US" altLang="en-US"/>
              <a:t>1  0  0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V="1">
            <a:off x="3657600" y="3187700"/>
            <a:ext cx="914400" cy="635000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4572000" y="2895600"/>
            <a:ext cx="3962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Carry bit from right column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685800" y="6019800"/>
            <a:ext cx="7467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Carry bit from second column becomes a sum bit.</a:t>
            </a: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V="1">
            <a:off x="2590800" y="5626100"/>
            <a:ext cx="533400" cy="406400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457200" y="1646238"/>
            <a:ext cx="869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Two or more full-adders are connected to form parallel binary adders.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6C38EE-3538-4803-AE18-C0B8D9B8951E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Binary Adders</a:t>
            </a:r>
            <a:r>
              <a:rPr lang="en-US" altLang="en-US"/>
              <a:t> 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53400" cy="692150"/>
          </a:xfrm>
          <a:ln/>
        </p:spPr>
        <p:txBody>
          <a:bodyPr/>
          <a:lstStyle/>
          <a:p>
            <a:pPr marL="330200" indent="-330200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Two-bit parallel binary adder using two full-adders.</a:t>
            </a:r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434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434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5543550" cy="30289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B438C98-FAA7-4DBF-9E7F-AB86DD08D6FE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762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Binary Adders</a:t>
            </a:r>
            <a:r>
              <a:rPr lang="en-US" altLang="en-US"/>
              <a:t> 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153400" cy="692150"/>
          </a:xfrm>
          <a:ln/>
        </p:spPr>
        <p:txBody>
          <a:bodyPr/>
          <a:lstStyle/>
          <a:p>
            <a:pPr marL="330200" indent="-330200">
              <a:lnSpc>
                <a:spcPct val="80000"/>
              </a:lnSpc>
              <a:spcBef>
                <a:spcPts val="5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000"/>
              <a:t>Find the sum generated by the 3-bit parallel adder.  Show the intermediate carries when the binary numbers 101 (A) and 011 (B) are added.</a:t>
            </a:r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536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6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676400" y="2743200"/>
            <a:ext cx="662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33600"/>
            <a:ext cx="6781800" cy="3360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2032000" y="4826000"/>
            <a:ext cx="3048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15371" name="Group 11"/>
          <p:cNvGrpSpPr>
            <a:grpSpLocks/>
          </p:cNvGrpSpPr>
          <p:nvPr/>
        </p:nvGrpSpPr>
        <p:grpSpPr bwMode="auto">
          <a:xfrm>
            <a:off x="1978025" y="2043113"/>
            <a:ext cx="4540250" cy="396875"/>
            <a:chOff x="1246" y="1287"/>
            <a:chExt cx="2860" cy="250"/>
          </a:xfrm>
        </p:grpSpPr>
        <p:sp>
          <p:nvSpPr>
            <p:cNvPr id="15372" name="Text Box 12"/>
            <p:cNvSpPr txBox="1">
              <a:spLocks noChangeArrowheads="1"/>
            </p:cNvSpPr>
            <p:nvPr/>
          </p:nvSpPr>
          <p:spPr bwMode="auto">
            <a:xfrm>
              <a:off x="1246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5373" name="Text Box 13"/>
            <p:cNvSpPr txBox="1">
              <a:spLocks noChangeArrowheads="1"/>
            </p:cNvSpPr>
            <p:nvPr/>
          </p:nvSpPr>
          <p:spPr bwMode="auto">
            <a:xfrm>
              <a:off x="1483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5374" name="Text Box 14"/>
            <p:cNvSpPr txBox="1">
              <a:spLocks noChangeArrowheads="1"/>
            </p:cNvSpPr>
            <p:nvPr/>
          </p:nvSpPr>
          <p:spPr bwMode="auto">
            <a:xfrm>
              <a:off x="2447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0</a:t>
              </a:r>
            </a:p>
          </p:txBody>
        </p:sp>
        <p:sp>
          <p:nvSpPr>
            <p:cNvPr id="15375" name="Text Box 15"/>
            <p:cNvSpPr txBox="1">
              <a:spLocks noChangeArrowheads="1"/>
            </p:cNvSpPr>
            <p:nvPr/>
          </p:nvSpPr>
          <p:spPr bwMode="auto">
            <a:xfrm>
              <a:off x="2688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5376" name="Text Box 16"/>
            <p:cNvSpPr txBox="1">
              <a:spLocks noChangeArrowheads="1"/>
            </p:cNvSpPr>
            <p:nvPr/>
          </p:nvSpPr>
          <p:spPr bwMode="auto">
            <a:xfrm>
              <a:off x="3646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5377" name="Text Box 17"/>
            <p:cNvSpPr txBox="1">
              <a:spLocks noChangeArrowheads="1"/>
            </p:cNvSpPr>
            <p:nvPr/>
          </p:nvSpPr>
          <p:spPr bwMode="auto">
            <a:xfrm>
              <a:off x="3911" y="1287"/>
              <a:ext cx="19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1931988" y="5235575"/>
            <a:ext cx="3190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1</a:t>
            </a:r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2630488" y="5248275"/>
            <a:ext cx="3190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0</a:t>
            </a:r>
          </a:p>
        </p:txBody>
      </p:sp>
      <p:sp>
        <p:nvSpPr>
          <p:cNvPr id="15380" name="Text Box 20"/>
          <p:cNvSpPr txBox="1">
            <a:spLocks noChangeArrowheads="1"/>
          </p:cNvSpPr>
          <p:nvPr/>
        </p:nvSpPr>
        <p:spPr bwMode="auto">
          <a:xfrm>
            <a:off x="4518025" y="5273675"/>
            <a:ext cx="31908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0</a:t>
            </a:r>
          </a:p>
        </p:txBody>
      </p:sp>
      <p:sp>
        <p:nvSpPr>
          <p:cNvPr id="15381" name="Text Box 21"/>
          <p:cNvSpPr txBox="1">
            <a:spLocks noChangeArrowheads="1"/>
          </p:cNvSpPr>
          <p:nvPr/>
        </p:nvSpPr>
        <p:spPr bwMode="auto">
          <a:xfrm>
            <a:off x="4024313" y="4419600"/>
            <a:ext cx="31908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1</a:t>
            </a:r>
          </a:p>
        </p:txBody>
      </p:sp>
      <p:sp>
        <p:nvSpPr>
          <p:cNvPr id="15382" name="Text Box 22"/>
          <p:cNvSpPr txBox="1">
            <a:spLocks noChangeArrowheads="1"/>
          </p:cNvSpPr>
          <p:nvPr/>
        </p:nvSpPr>
        <p:spPr bwMode="auto">
          <a:xfrm>
            <a:off x="5940425" y="4419600"/>
            <a:ext cx="31908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1</a:t>
            </a:r>
          </a:p>
        </p:txBody>
      </p:sp>
      <p:sp>
        <p:nvSpPr>
          <p:cNvPr id="15383" name="Text Box 23"/>
          <p:cNvSpPr txBox="1">
            <a:spLocks noChangeArrowheads="1"/>
          </p:cNvSpPr>
          <p:nvPr/>
        </p:nvSpPr>
        <p:spPr bwMode="auto">
          <a:xfrm>
            <a:off x="6423025" y="5222875"/>
            <a:ext cx="319088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29FFEAE-BB4B-423C-B60E-26A2D61E33D6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Parallel Binary Adders</a:t>
            </a:r>
            <a:r>
              <a:rPr lang="en-US" altLang="en-US"/>
              <a:t> 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83185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Four-bit parallel binary adder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638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638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39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8839200" cy="286543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600200" y="5715000"/>
            <a:ext cx="5181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Group of four bits is called a nibble.  Two nibbles is one byte.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0E97C39-CDFE-4153-92EB-27A06A8AF7A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body"/>
          </p:nvPr>
        </p:nvSpPr>
        <p:spPr>
          <a:xfrm>
            <a:off x="801688" y="463550"/>
            <a:ext cx="7772400" cy="1616075"/>
          </a:xfrm>
          <a:ln/>
        </p:spPr>
        <p:txBody>
          <a:bodyPr anchor="t"/>
          <a:lstStyle/>
          <a:p>
            <a:pPr marL="330200" indent="-330200" algn="l"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Use 4-bit parallel adder truth table to find the sum and output carry for the addition of the following two 4-bit numbers.  The input carry (C</a:t>
            </a:r>
            <a:r>
              <a:rPr lang="en-US" altLang="en-US" sz="2400" baseline="-25000"/>
              <a:t>n-1</a:t>
            </a:r>
            <a:r>
              <a:rPr lang="en-US" altLang="en-US" sz="2400"/>
              <a:t>) is 0.</a:t>
            </a:r>
          </a:p>
          <a:p>
            <a:pPr lvl="2" indent="-215900" algn="l">
              <a:spcBef>
                <a:spcPts val="45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1800"/>
              <a:t>A</a:t>
            </a:r>
            <a:r>
              <a:rPr lang="en-US" altLang="en-US" sz="1800" baseline="-25000"/>
              <a:t>4</a:t>
            </a:r>
            <a:r>
              <a:rPr lang="en-US" altLang="en-US" sz="1800"/>
              <a:t>A</a:t>
            </a:r>
            <a:r>
              <a:rPr lang="en-US" altLang="en-US" sz="1800" baseline="-25000"/>
              <a:t>3</a:t>
            </a:r>
            <a:r>
              <a:rPr lang="en-US" altLang="en-US" sz="1800"/>
              <a:t>A</a:t>
            </a:r>
            <a:r>
              <a:rPr lang="en-US" altLang="en-US" sz="1800" baseline="-25000"/>
              <a:t>2</a:t>
            </a:r>
            <a:r>
              <a:rPr lang="en-US" altLang="en-US" sz="1800"/>
              <a:t>A</a:t>
            </a:r>
            <a:r>
              <a:rPr lang="en-US" altLang="en-US" sz="1800" baseline="-25000"/>
              <a:t>1</a:t>
            </a:r>
            <a:r>
              <a:rPr lang="en-US" altLang="en-US" sz="1800"/>
              <a:t> = 1100 and B</a:t>
            </a:r>
            <a:r>
              <a:rPr lang="en-US" altLang="en-US" sz="1800" baseline="-25000"/>
              <a:t>4</a:t>
            </a:r>
            <a:r>
              <a:rPr lang="en-US" altLang="en-US" sz="1800"/>
              <a:t>B</a:t>
            </a:r>
            <a:r>
              <a:rPr lang="en-US" altLang="en-US" sz="1800" baseline="-25000"/>
              <a:t>3</a:t>
            </a:r>
            <a:r>
              <a:rPr lang="en-US" altLang="en-US" sz="1800"/>
              <a:t>B</a:t>
            </a:r>
            <a:r>
              <a:rPr lang="en-US" altLang="en-US" sz="1800" baseline="-25000"/>
              <a:t>2</a:t>
            </a:r>
            <a:r>
              <a:rPr lang="en-US" altLang="en-US" sz="1800"/>
              <a:t>B</a:t>
            </a:r>
            <a:r>
              <a:rPr lang="en-US" altLang="en-US" sz="1800" baseline="-25000"/>
              <a:t>1</a:t>
            </a:r>
            <a:r>
              <a:rPr lang="en-US" altLang="en-US" sz="1800"/>
              <a:t> = 1100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3462338"/>
            <a:ext cx="319087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365250" y="3062288"/>
            <a:ext cx="900113" cy="50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</a:t>
            </a:r>
            <a:r>
              <a:rPr lang="en-US" altLang="en-US" baseline="-25000"/>
              <a:t>n-1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141538" y="3067050"/>
            <a:ext cx="900112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</a:t>
            </a:r>
            <a:r>
              <a:rPr lang="en-US" altLang="en-US" baseline="-25000"/>
              <a:t>n</a:t>
            </a: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3600450" y="2135188"/>
            <a:ext cx="5764213" cy="1012825"/>
            <a:chOff x="2268" y="1345"/>
            <a:chExt cx="3631" cy="638"/>
          </a:xfrm>
        </p:grpSpPr>
        <p:sp>
          <p:nvSpPr>
            <p:cNvPr id="17414" name="Text Box 6"/>
            <p:cNvSpPr txBox="1">
              <a:spLocks noChangeArrowheads="1"/>
            </p:cNvSpPr>
            <p:nvPr/>
          </p:nvSpPr>
          <p:spPr bwMode="auto">
            <a:xfrm>
              <a:off x="2268" y="1345"/>
              <a:ext cx="3631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For n = 1: A</a:t>
              </a:r>
              <a:r>
                <a:rPr lang="en-US" altLang="en-US" baseline="-25000"/>
                <a:t>1</a:t>
              </a:r>
              <a:r>
                <a:rPr lang="en-US" altLang="en-US"/>
                <a:t> = 0, B</a:t>
              </a:r>
              <a:r>
                <a:rPr lang="en-US" altLang="en-US" baseline="-25000"/>
                <a:t>1</a:t>
              </a:r>
              <a:r>
                <a:rPr lang="en-US" altLang="en-US"/>
                <a:t> = 0, and C</a:t>
              </a:r>
              <a:r>
                <a:rPr lang="en-US" altLang="en-US" baseline="-25000"/>
                <a:t>n-1</a:t>
              </a:r>
              <a:r>
                <a:rPr lang="en-US" altLang="en-US"/>
                <a:t> = 0.</a:t>
              </a:r>
            </a:p>
          </p:txBody>
        </p:sp>
        <p:sp>
          <p:nvSpPr>
            <p:cNvPr id="17415" name="Text Box 7"/>
            <p:cNvSpPr txBox="1">
              <a:spLocks noChangeArrowheads="1"/>
            </p:cNvSpPr>
            <p:nvPr/>
          </p:nvSpPr>
          <p:spPr bwMode="auto">
            <a:xfrm>
              <a:off x="2432" y="1663"/>
              <a:ext cx="332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From 1</a:t>
              </a:r>
              <a:r>
                <a:rPr lang="en-US" altLang="en-US" baseline="30000"/>
                <a:t>st</a:t>
              </a:r>
              <a:r>
                <a:rPr lang="en-US" altLang="en-US"/>
                <a:t> row of table:  </a:t>
              </a:r>
              <a:r>
                <a:rPr lang="el-GR" altLang="en-US"/>
                <a:t>Σ</a:t>
              </a:r>
              <a:r>
                <a:rPr lang="en-US" altLang="en-US" baseline="-25000"/>
                <a:t>1</a:t>
              </a:r>
              <a:r>
                <a:rPr lang="en-US" altLang="en-US"/>
                <a:t> = 0 and C</a:t>
              </a:r>
              <a:r>
                <a:rPr lang="en-US" altLang="en-US" baseline="-25000"/>
                <a:t>1</a:t>
              </a:r>
              <a:r>
                <a:rPr lang="en-US" altLang="en-US"/>
                <a:t> = 0.</a:t>
              </a:r>
            </a:p>
          </p:txBody>
        </p:sp>
      </p:grp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3600450" y="3128963"/>
            <a:ext cx="5764213" cy="1012825"/>
            <a:chOff x="2268" y="1971"/>
            <a:chExt cx="3631" cy="638"/>
          </a:xfrm>
        </p:grpSpPr>
        <p:sp>
          <p:nvSpPr>
            <p:cNvPr id="17417" name="Text Box 9"/>
            <p:cNvSpPr txBox="1">
              <a:spLocks noChangeArrowheads="1"/>
            </p:cNvSpPr>
            <p:nvPr/>
          </p:nvSpPr>
          <p:spPr bwMode="auto">
            <a:xfrm>
              <a:off x="2268" y="1971"/>
              <a:ext cx="3631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For n = 2: A</a:t>
              </a:r>
              <a:r>
                <a:rPr lang="en-US" altLang="en-US" baseline="-25000"/>
                <a:t>2</a:t>
              </a:r>
              <a:r>
                <a:rPr lang="en-US" altLang="en-US"/>
                <a:t> = 0, B</a:t>
              </a:r>
              <a:r>
                <a:rPr lang="en-US" altLang="en-US" baseline="-25000"/>
                <a:t>2</a:t>
              </a:r>
              <a:r>
                <a:rPr lang="en-US" altLang="en-US"/>
                <a:t> = 0, and C</a:t>
              </a:r>
              <a:r>
                <a:rPr lang="en-US" altLang="en-US" baseline="-25000"/>
                <a:t>n-1</a:t>
              </a:r>
              <a:r>
                <a:rPr lang="en-US" altLang="en-US"/>
                <a:t> = 0.</a:t>
              </a:r>
            </a:p>
          </p:txBody>
        </p:sp>
        <p:sp>
          <p:nvSpPr>
            <p:cNvPr id="17418" name="Text Box 10"/>
            <p:cNvSpPr txBox="1">
              <a:spLocks noChangeArrowheads="1"/>
            </p:cNvSpPr>
            <p:nvPr/>
          </p:nvSpPr>
          <p:spPr bwMode="auto">
            <a:xfrm>
              <a:off x="2432" y="2289"/>
              <a:ext cx="332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From 1</a:t>
              </a:r>
              <a:r>
                <a:rPr lang="en-US" altLang="en-US" baseline="30000"/>
                <a:t>st</a:t>
              </a:r>
              <a:r>
                <a:rPr lang="en-US" altLang="en-US"/>
                <a:t> row of table:  </a:t>
              </a:r>
              <a:r>
                <a:rPr lang="el-GR" altLang="en-US"/>
                <a:t>Σ</a:t>
              </a:r>
              <a:r>
                <a:rPr lang="en-US" altLang="en-US" baseline="-25000"/>
                <a:t>2</a:t>
              </a:r>
              <a:r>
                <a:rPr lang="en-US" altLang="en-US"/>
                <a:t> = 0 and C</a:t>
              </a:r>
              <a:r>
                <a:rPr lang="en-US" altLang="en-US" baseline="-25000"/>
                <a:t>2</a:t>
              </a:r>
              <a:r>
                <a:rPr lang="en-US" altLang="en-US"/>
                <a:t> = 0.</a:t>
              </a:r>
            </a:p>
          </p:txBody>
        </p:sp>
      </p:grpSp>
      <p:grpSp>
        <p:nvGrpSpPr>
          <p:cNvPr id="17419" name="Group 11"/>
          <p:cNvGrpSpPr>
            <a:grpSpLocks/>
          </p:cNvGrpSpPr>
          <p:nvPr/>
        </p:nvGrpSpPr>
        <p:grpSpPr bwMode="auto">
          <a:xfrm>
            <a:off x="3600450" y="4189413"/>
            <a:ext cx="5764213" cy="1012825"/>
            <a:chOff x="2268" y="2639"/>
            <a:chExt cx="3631" cy="638"/>
          </a:xfrm>
        </p:grpSpPr>
        <p:sp>
          <p:nvSpPr>
            <p:cNvPr id="17420" name="Text Box 12"/>
            <p:cNvSpPr txBox="1">
              <a:spLocks noChangeArrowheads="1"/>
            </p:cNvSpPr>
            <p:nvPr/>
          </p:nvSpPr>
          <p:spPr bwMode="auto">
            <a:xfrm>
              <a:off x="2268" y="2639"/>
              <a:ext cx="3631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For n = 3: A</a:t>
              </a:r>
              <a:r>
                <a:rPr lang="en-US" altLang="en-US" baseline="-25000"/>
                <a:t>3</a:t>
              </a:r>
              <a:r>
                <a:rPr lang="en-US" altLang="en-US"/>
                <a:t> = 1, B</a:t>
              </a:r>
              <a:r>
                <a:rPr lang="en-US" altLang="en-US" baseline="-25000"/>
                <a:t>3</a:t>
              </a:r>
              <a:r>
                <a:rPr lang="en-US" altLang="en-US"/>
                <a:t> = 1, and C</a:t>
              </a:r>
              <a:r>
                <a:rPr lang="en-US" altLang="en-US" baseline="-25000"/>
                <a:t>n-1</a:t>
              </a:r>
              <a:r>
                <a:rPr lang="en-US" altLang="en-US"/>
                <a:t> = 0.</a:t>
              </a:r>
            </a:p>
          </p:txBody>
        </p:sp>
        <p:sp>
          <p:nvSpPr>
            <p:cNvPr id="17421" name="Text Box 13"/>
            <p:cNvSpPr txBox="1">
              <a:spLocks noChangeArrowheads="1"/>
            </p:cNvSpPr>
            <p:nvPr/>
          </p:nvSpPr>
          <p:spPr bwMode="auto">
            <a:xfrm>
              <a:off x="2432" y="2957"/>
              <a:ext cx="3320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From 4</a:t>
              </a:r>
              <a:r>
                <a:rPr lang="en-US" altLang="en-US" baseline="30000"/>
                <a:t>th</a:t>
              </a:r>
              <a:r>
                <a:rPr lang="en-US" altLang="en-US"/>
                <a:t> row of table:  </a:t>
              </a:r>
              <a:r>
                <a:rPr lang="el-GR" altLang="en-US"/>
                <a:t>Σ</a:t>
              </a:r>
              <a:r>
                <a:rPr lang="en-US" altLang="en-US" baseline="-25000"/>
                <a:t>3</a:t>
              </a:r>
              <a:r>
                <a:rPr lang="en-US" altLang="en-US"/>
                <a:t> = 0 and C</a:t>
              </a:r>
              <a:r>
                <a:rPr lang="en-US" altLang="en-US" baseline="-25000"/>
                <a:t>3</a:t>
              </a:r>
              <a:r>
                <a:rPr lang="en-US" altLang="en-US"/>
                <a:t> = 1.</a:t>
              </a:r>
            </a:p>
          </p:txBody>
        </p:sp>
      </p:grpSp>
      <p:grpSp>
        <p:nvGrpSpPr>
          <p:cNvPr id="17422" name="Group 14"/>
          <p:cNvGrpSpPr>
            <a:grpSpLocks/>
          </p:cNvGrpSpPr>
          <p:nvPr/>
        </p:nvGrpSpPr>
        <p:grpSpPr bwMode="auto">
          <a:xfrm>
            <a:off x="3600450" y="5291138"/>
            <a:ext cx="5764213" cy="1012825"/>
            <a:chOff x="2268" y="3333"/>
            <a:chExt cx="3631" cy="638"/>
          </a:xfrm>
        </p:grpSpPr>
        <p:sp>
          <p:nvSpPr>
            <p:cNvPr id="17423" name="Text Box 15"/>
            <p:cNvSpPr txBox="1">
              <a:spLocks noChangeArrowheads="1"/>
            </p:cNvSpPr>
            <p:nvPr/>
          </p:nvSpPr>
          <p:spPr bwMode="auto">
            <a:xfrm>
              <a:off x="2268" y="3333"/>
              <a:ext cx="3631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For n = 4: A</a:t>
              </a:r>
              <a:r>
                <a:rPr lang="en-US" altLang="en-US" baseline="-25000"/>
                <a:t>4</a:t>
              </a:r>
              <a:r>
                <a:rPr lang="en-US" altLang="en-US"/>
                <a:t> = 1, B</a:t>
              </a:r>
              <a:r>
                <a:rPr lang="en-US" altLang="en-US" baseline="-25000"/>
                <a:t>4</a:t>
              </a:r>
              <a:r>
                <a:rPr lang="en-US" altLang="en-US"/>
                <a:t> = 1, and C</a:t>
              </a:r>
              <a:r>
                <a:rPr lang="en-US" altLang="en-US" baseline="-25000"/>
                <a:t>n-1</a:t>
              </a:r>
              <a:r>
                <a:rPr lang="en-US" altLang="en-US"/>
                <a:t> = 1.</a:t>
              </a:r>
            </a:p>
          </p:txBody>
        </p:sp>
        <p:sp>
          <p:nvSpPr>
            <p:cNvPr id="17424" name="Text Box 16"/>
            <p:cNvSpPr txBox="1">
              <a:spLocks noChangeArrowheads="1"/>
            </p:cNvSpPr>
            <p:nvPr/>
          </p:nvSpPr>
          <p:spPr bwMode="auto">
            <a:xfrm>
              <a:off x="2387" y="3651"/>
              <a:ext cx="3365" cy="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From last row of table:  </a:t>
              </a:r>
              <a:r>
                <a:rPr lang="el-GR" altLang="en-US"/>
                <a:t>Σ</a:t>
              </a:r>
              <a:r>
                <a:rPr lang="en-US" altLang="en-US" baseline="-25000"/>
                <a:t>4</a:t>
              </a:r>
              <a:r>
                <a:rPr lang="en-US" altLang="en-US"/>
                <a:t> = 1 and C</a:t>
              </a:r>
              <a:r>
                <a:rPr lang="en-US" altLang="en-US" baseline="-25000"/>
                <a:t>4</a:t>
              </a:r>
              <a:r>
                <a:rPr lang="en-US" altLang="en-US"/>
                <a:t> = 1.</a:t>
              </a:r>
            </a:p>
          </p:txBody>
        </p:sp>
      </p:grpSp>
      <p:sp>
        <p:nvSpPr>
          <p:cNvPr id="17425" name="Line 17"/>
          <p:cNvSpPr>
            <a:spLocks noChangeShapeType="1"/>
          </p:cNvSpPr>
          <p:nvPr/>
        </p:nvSpPr>
        <p:spPr bwMode="auto">
          <a:xfrm flipH="1">
            <a:off x="8315325" y="2989263"/>
            <a:ext cx="419100" cy="276225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8321675" y="4027488"/>
            <a:ext cx="419100" cy="276225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 flipH="1">
            <a:off x="8335963" y="5129213"/>
            <a:ext cx="419100" cy="276225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8709025" y="5819775"/>
            <a:ext cx="434975" cy="479425"/>
          </a:xfrm>
          <a:prstGeom prst="ellips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3556000" y="6400800"/>
            <a:ext cx="23653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Result is 11000.</a:t>
            </a:r>
          </a:p>
        </p:txBody>
      </p:sp>
      <p:sp>
        <p:nvSpPr>
          <p:cNvPr id="17430" name="Text Box 22"/>
          <p:cNvSpPr txBox="1">
            <a:spLocks noChangeArrowheads="1"/>
          </p:cNvSpPr>
          <p:nvPr/>
        </p:nvSpPr>
        <p:spPr bwMode="auto">
          <a:xfrm>
            <a:off x="100013" y="120650"/>
            <a:ext cx="2151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EXAMPLE 6–3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B8B526-789B-4C00-BA25-974004868E99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6–10</a:t>
            </a:r>
            <a:r>
              <a:rPr lang="en-US" altLang="en-US" sz="1800"/>
              <a:t>      Four-bit parallel adder.</a:t>
            </a:r>
            <a:r>
              <a:rPr lang="en-US" altLang="en-US" sz="1200"/>
              <a:t>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6386513" cy="556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3821113" y="206375"/>
            <a:ext cx="4735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Implementation: 4-Bit Parallel Adder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685800"/>
            <a:ext cx="17335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D23A556-5037-4F6A-8C6E-62C75FCB092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6–12</a:t>
            </a:r>
            <a:r>
              <a:rPr lang="en-US" altLang="en-US" sz="1600"/>
              <a:t>      Examples of adder expansion.</a:t>
            </a:r>
            <a:r>
              <a:rPr lang="en-US" altLang="en-US" sz="1200"/>
              <a:t>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382000" cy="592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6308725" y="241300"/>
            <a:ext cx="2743200" cy="91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800"/>
              <a:t>Adders can be expanded to handle more bits by cascading.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7B1111D-30AE-4B60-AAE6-8DC12ABA111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6–13</a:t>
            </a:r>
            <a:r>
              <a:rPr lang="en-US" altLang="en-US" sz="1600"/>
              <a:t>      </a:t>
            </a:r>
            <a:br>
              <a:rPr lang="en-US" altLang="en-US" sz="1600"/>
            </a:br>
            <a:r>
              <a:rPr lang="en-US" altLang="en-US" sz="1600"/>
              <a:t>Two 74LS283 adders connected as an 8-bit parallel adder (pin numbers are in parentheses).</a:t>
            </a:r>
            <a:r>
              <a:rPr lang="en-US" altLang="en-US" sz="1200"/>
              <a:t>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438275"/>
            <a:ext cx="9220200" cy="43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247650" y="798513"/>
            <a:ext cx="7953375" cy="120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/>
              <a:t>The following two 8-bit numbers are added.</a:t>
            </a:r>
            <a:br>
              <a:rPr lang="en-US" altLang="en-US" sz="2000"/>
            </a:br>
            <a:r>
              <a:rPr lang="en-US" altLang="en-US" sz="2000"/>
              <a:t>A</a:t>
            </a:r>
            <a:r>
              <a:rPr lang="en-US" altLang="en-US" sz="2000" baseline="-25000"/>
              <a:t>8</a:t>
            </a:r>
            <a:r>
              <a:rPr lang="en-US" altLang="en-US" sz="2000"/>
              <a:t>A</a:t>
            </a:r>
            <a:r>
              <a:rPr lang="en-US" altLang="en-US" sz="2000" baseline="-25000"/>
              <a:t>7</a:t>
            </a:r>
            <a:r>
              <a:rPr lang="en-US" altLang="en-US" sz="2000"/>
              <a:t>A</a:t>
            </a:r>
            <a:r>
              <a:rPr lang="en-US" altLang="en-US" sz="2000" baseline="-25000"/>
              <a:t>6</a:t>
            </a:r>
            <a:r>
              <a:rPr lang="en-US" altLang="en-US" sz="2000"/>
              <a:t>A</a:t>
            </a:r>
            <a:r>
              <a:rPr lang="en-US" altLang="en-US" sz="2000" baseline="-25000"/>
              <a:t>5</a:t>
            </a:r>
            <a:r>
              <a:rPr lang="en-US" altLang="en-US" sz="2000"/>
              <a:t>A</a:t>
            </a:r>
            <a:r>
              <a:rPr lang="en-US" altLang="en-US" sz="2000" baseline="-25000"/>
              <a:t>4</a:t>
            </a:r>
            <a:r>
              <a:rPr lang="en-US" altLang="en-US" sz="2000"/>
              <a:t>A</a:t>
            </a:r>
            <a:r>
              <a:rPr lang="en-US" altLang="en-US" sz="2000" baseline="-25000"/>
              <a:t>3</a:t>
            </a:r>
            <a:r>
              <a:rPr lang="en-US" altLang="en-US" sz="2000"/>
              <a:t>A</a:t>
            </a:r>
            <a:r>
              <a:rPr lang="en-US" altLang="en-US" sz="2000" baseline="-25000"/>
              <a:t>2</a:t>
            </a:r>
            <a:r>
              <a:rPr lang="en-US" altLang="en-US" sz="2000"/>
              <a:t>A</a:t>
            </a:r>
            <a:r>
              <a:rPr lang="en-US" altLang="en-US" sz="2000" baseline="-25000"/>
              <a:t>1</a:t>
            </a:r>
            <a:r>
              <a:rPr lang="en-US" altLang="en-US" sz="2000"/>
              <a:t> = 10111001 and B</a:t>
            </a:r>
            <a:r>
              <a:rPr lang="en-US" altLang="en-US" sz="2000" baseline="-25000"/>
              <a:t>8</a:t>
            </a:r>
            <a:r>
              <a:rPr lang="en-US" altLang="en-US" sz="2000"/>
              <a:t>B</a:t>
            </a:r>
            <a:r>
              <a:rPr lang="en-US" altLang="en-US" sz="2000" baseline="-25000"/>
              <a:t>7</a:t>
            </a:r>
            <a:r>
              <a:rPr lang="en-US" altLang="en-US" sz="2000"/>
              <a:t>B</a:t>
            </a:r>
            <a:r>
              <a:rPr lang="en-US" altLang="en-US" sz="2000" baseline="-25000"/>
              <a:t>6</a:t>
            </a:r>
            <a:r>
              <a:rPr lang="en-US" altLang="en-US" sz="2000"/>
              <a:t>B</a:t>
            </a:r>
            <a:r>
              <a:rPr lang="en-US" altLang="en-US" sz="2000" baseline="-25000"/>
              <a:t>5</a:t>
            </a:r>
            <a:r>
              <a:rPr lang="en-US" altLang="en-US" sz="2000"/>
              <a:t>B</a:t>
            </a:r>
            <a:r>
              <a:rPr lang="en-US" altLang="en-US" sz="2000" baseline="-25000"/>
              <a:t>4</a:t>
            </a:r>
            <a:r>
              <a:rPr lang="en-US" altLang="en-US" sz="2000"/>
              <a:t>B</a:t>
            </a:r>
            <a:r>
              <a:rPr lang="en-US" altLang="en-US" sz="2000" baseline="-25000"/>
              <a:t>3</a:t>
            </a:r>
            <a:r>
              <a:rPr lang="en-US" altLang="en-US" sz="2000"/>
              <a:t>B</a:t>
            </a:r>
            <a:r>
              <a:rPr lang="en-US" altLang="en-US" sz="2000" baseline="-25000"/>
              <a:t>2</a:t>
            </a:r>
            <a:r>
              <a:rPr lang="en-US" altLang="en-US" sz="2000"/>
              <a:t>B</a:t>
            </a:r>
            <a:r>
              <a:rPr lang="en-US" altLang="en-US" sz="2000" baseline="-25000"/>
              <a:t>1</a:t>
            </a:r>
            <a:r>
              <a:rPr lang="en-US" altLang="en-US" sz="2000"/>
              <a:t> = 10011110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03C8D19-AE1F-4A79-939E-F78317CA513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6–14</a:t>
            </a:r>
            <a:r>
              <a:rPr lang="en-US" altLang="en-US" sz="1600"/>
              <a:t>      A voting system using full-adders and parallel binary adders.</a:t>
            </a:r>
            <a:r>
              <a:rPr lang="en-US" altLang="en-US" sz="1200"/>
              <a:t> 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914400"/>
            <a:ext cx="550227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31E7C62-BE47-454F-9EF7-C567FD0C196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Chapter Outline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410200"/>
          </a:xfrm>
          <a:ln/>
        </p:spPr>
        <p:txBody>
          <a:bodyPr/>
          <a:lstStyle/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	 Half and Full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6–2	Parallel Binary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6–3	Ripple Carry and Look-Ahead Carry Adders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6–4	Comparators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6–5	Decoders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6–6	Encoders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6–7	Code Converters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6–8	Multiplexers (Data Selectors)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6–9	Demultiplexers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6–10 Parity Generators/Checkers 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r>
              <a:rPr lang="en-US" altLang="en-US" sz="2400"/>
              <a:t>6–11Troubleshooting Applied Logic</a:t>
            </a:r>
          </a:p>
          <a:p>
            <a:pPr marL="0" indent="0">
              <a:spcBef>
                <a:spcPts val="600"/>
              </a:spcBef>
              <a:buClrTx/>
              <a:buFontTx/>
              <a:buNone/>
              <a:tabLst>
                <a:tab pos="0" algn="l"/>
                <a:tab pos="558800" algn="l"/>
                <a:tab pos="1473200" algn="l"/>
                <a:tab pos="2387600" algn="l"/>
                <a:tab pos="3302000" algn="l"/>
                <a:tab pos="4216400" algn="l"/>
                <a:tab pos="5130800" algn="l"/>
                <a:tab pos="6045200" algn="l"/>
                <a:tab pos="6959600" algn="l"/>
                <a:tab pos="7874000" algn="l"/>
                <a:tab pos="8788400" algn="l"/>
                <a:tab pos="9702800" algn="l"/>
                <a:tab pos="10058400" algn="l"/>
                <a:tab pos="10515600" algn="l"/>
              </a:tabLst>
            </a:pPr>
            <a:endParaRPr lang="en-US" altLang="en-US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F36F72-179D-43B8-9DEA-900B44D2ED4E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819275"/>
            <a:ext cx="7943850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11563"/>
            <a:ext cx="3001963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E76AF2E-2827-4718-A2E8-E09C23A4BF1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6–15</a:t>
            </a:r>
            <a:r>
              <a:rPr lang="en-US" altLang="en-US" sz="1600"/>
              <a:t>      A 4-bit parallel ripple carry adder showing “worst-case” carry propagation delays.</a:t>
            </a:r>
            <a:r>
              <a:rPr lang="en-US" altLang="en-US" sz="1200"/>
              <a:t> 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49363"/>
            <a:ext cx="8686800" cy="453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C54A6A-8453-4F8A-9370-182B13AD4300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body"/>
          </p:nvPr>
        </p:nvSpPr>
        <p:spPr>
          <a:xfrm>
            <a:off x="685800" y="776288"/>
            <a:ext cx="7772400" cy="5319712"/>
          </a:xfrm>
          <a:ln/>
        </p:spPr>
        <p:txBody>
          <a:bodyPr anchor="t"/>
          <a:lstStyle/>
          <a:p>
            <a:pPr marL="330200" indent="-330200" algn="l">
              <a:lnSpc>
                <a:spcPct val="90000"/>
              </a:lnSpc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Ripple Carry Adder suffers from propagation delay</a:t>
            </a:r>
          </a:p>
          <a:p>
            <a:pPr marL="330200" indent="-330200" algn="l">
              <a:lnSpc>
                <a:spcPct val="90000"/>
              </a:lnSpc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Look-Ahead Carry Adder</a:t>
            </a:r>
          </a:p>
          <a:p>
            <a:pPr marL="730250" lvl="1" indent="-273050" algn="l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Tries to anticipate the output carry of each stage</a:t>
            </a:r>
          </a:p>
          <a:p>
            <a:pPr marL="730250" lvl="1" indent="-273050" algn="l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Carry Generation occurs when both inputs are 1</a:t>
            </a:r>
          </a:p>
          <a:p>
            <a:pPr lvl="2" algn="l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</a:t>
            </a:r>
            <a:r>
              <a:rPr lang="en-US" altLang="en-US" sz="2400" baseline="-25000"/>
              <a:t>g</a:t>
            </a:r>
            <a:r>
              <a:rPr lang="en-US" altLang="en-US" sz="2400"/>
              <a:t> = AB</a:t>
            </a:r>
          </a:p>
          <a:p>
            <a:pPr marL="730250" lvl="1" indent="-273050" algn="l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Carry Propagation occurs when input is rippled to the output carry</a:t>
            </a:r>
          </a:p>
          <a:p>
            <a:pPr lvl="2" algn="l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</a:t>
            </a:r>
            <a:r>
              <a:rPr lang="en-US" altLang="en-US" sz="2400" baseline="-25000"/>
              <a:t>p</a:t>
            </a:r>
            <a:r>
              <a:rPr lang="en-US" altLang="en-US" sz="2400"/>
              <a:t> = A + B</a:t>
            </a:r>
          </a:p>
          <a:p>
            <a:pPr marL="730250" lvl="1" indent="-273050" algn="l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Output Carry is a 1 if C</a:t>
            </a:r>
            <a:r>
              <a:rPr lang="en-US" altLang="en-US" sz="2400" baseline="-25000"/>
              <a:t>g</a:t>
            </a:r>
            <a:r>
              <a:rPr lang="en-US" altLang="en-US" sz="2400"/>
              <a:t> = 1 or (C</a:t>
            </a:r>
            <a:r>
              <a:rPr lang="en-US" altLang="en-US" sz="2400" baseline="-25000"/>
              <a:t>p</a:t>
            </a:r>
            <a:r>
              <a:rPr lang="en-US" altLang="en-US" sz="2400"/>
              <a:t> = 1 AND C</a:t>
            </a:r>
            <a:r>
              <a:rPr lang="en-US" altLang="en-US" sz="2400" baseline="-25000"/>
              <a:t>in</a:t>
            </a:r>
            <a:r>
              <a:rPr lang="en-US" altLang="en-US" sz="2400"/>
              <a:t> = 1)</a:t>
            </a:r>
          </a:p>
          <a:p>
            <a:pPr lvl="2" algn="l">
              <a:lnSpc>
                <a:spcPct val="90000"/>
              </a:lnSpc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C</a:t>
            </a:r>
            <a:r>
              <a:rPr lang="en-US" altLang="en-US" sz="2800" baseline="-25000"/>
              <a:t>out</a:t>
            </a:r>
            <a:r>
              <a:rPr lang="en-US" altLang="en-US" sz="2800"/>
              <a:t> = C</a:t>
            </a:r>
            <a:r>
              <a:rPr lang="en-US" altLang="en-US" sz="2800" baseline="-25000"/>
              <a:t>g</a:t>
            </a:r>
            <a:r>
              <a:rPr lang="en-US" altLang="en-US" sz="2800"/>
              <a:t> + C</a:t>
            </a:r>
            <a:r>
              <a:rPr lang="en-US" altLang="en-US" sz="2800" baseline="-25000"/>
              <a:t>p</a:t>
            </a:r>
            <a:r>
              <a:rPr lang="en-US" altLang="en-US" sz="2800"/>
              <a:t>C</a:t>
            </a:r>
            <a:r>
              <a:rPr lang="en-US" altLang="en-US" sz="2800" baseline="-25000"/>
              <a:t>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FA2393-6028-4679-A8E5-0F41FDDCC037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610600" cy="5334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6–16</a:t>
            </a:r>
            <a:r>
              <a:rPr lang="en-US" altLang="en-US" sz="1600"/>
              <a:t>      Illustration of conditions for carry generation, C</a:t>
            </a:r>
            <a:r>
              <a:rPr lang="en-US" altLang="en-US" sz="1600" baseline="-25000"/>
              <a:t>g</a:t>
            </a:r>
            <a:r>
              <a:rPr lang="en-US" altLang="en-US" sz="1600"/>
              <a:t>, and carry propagation, C</a:t>
            </a:r>
            <a:r>
              <a:rPr lang="en-US" altLang="en-US" sz="1600" baseline="-25000"/>
              <a:t>p</a:t>
            </a:r>
            <a:r>
              <a:rPr lang="en-US" altLang="en-US" sz="1600"/>
              <a:t>.</a:t>
            </a:r>
            <a:r>
              <a:rPr lang="en-US" altLang="en-US" sz="1200"/>
              <a:t>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463550"/>
            <a:ext cx="8132762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27088" y="6035675"/>
            <a:ext cx="71628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Look-Ahead Carry Adder eliminates ripple carry delay.</a:t>
            </a:r>
            <a:br>
              <a:rPr lang="en-US" altLang="en-US"/>
            </a:br>
            <a:r>
              <a:rPr lang="en-US" altLang="en-US"/>
              <a:t>C</a:t>
            </a:r>
            <a:r>
              <a:rPr lang="en-US" altLang="en-US" baseline="-25000"/>
              <a:t>out</a:t>
            </a:r>
            <a:r>
              <a:rPr lang="en-US" altLang="en-US"/>
              <a:t> = C</a:t>
            </a:r>
            <a:r>
              <a:rPr lang="en-US" altLang="en-US" baseline="-25000"/>
              <a:t>g</a:t>
            </a:r>
            <a:r>
              <a:rPr lang="en-US" altLang="en-US"/>
              <a:t> + C</a:t>
            </a:r>
            <a:r>
              <a:rPr lang="en-US" altLang="en-US" baseline="-25000"/>
              <a:t>p</a:t>
            </a:r>
            <a:r>
              <a:rPr lang="en-US" altLang="en-US"/>
              <a:t>C</a:t>
            </a:r>
            <a:r>
              <a:rPr lang="en-US" altLang="en-US" baseline="-25000"/>
              <a:t>in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200025" y="5216525"/>
            <a:ext cx="186055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</a:t>
            </a:r>
            <a:r>
              <a:rPr lang="en-US" altLang="en-US" baseline="-25000"/>
              <a:t>g</a:t>
            </a:r>
            <a:r>
              <a:rPr lang="en-US" altLang="en-US"/>
              <a:t> = A B = 1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530475" y="5651500"/>
            <a:ext cx="186055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</a:t>
            </a:r>
            <a:r>
              <a:rPr lang="en-US" altLang="en-US" baseline="-25000"/>
              <a:t>g</a:t>
            </a:r>
            <a:r>
              <a:rPr lang="en-US" altLang="en-US"/>
              <a:t> = A B = 1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595813" y="5216525"/>
            <a:ext cx="2282825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(A + B ) C</a:t>
            </a:r>
            <a:r>
              <a:rPr lang="en-US" altLang="en-US" baseline="-25000"/>
              <a:t>in</a:t>
            </a:r>
            <a:r>
              <a:rPr lang="en-US" altLang="en-US"/>
              <a:t> = 1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6678613" y="5216525"/>
            <a:ext cx="2282825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(A + B ) C</a:t>
            </a:r>
            <a:r>
              <a:rPr lang="en-US" altLang="en-US" baseline="-25000"/>
              <a:t>in</a:t>
            </a:r>
            <a:r>
              <a:rPr lang="en-US" altLang="en-US"/>
              <a:t> = 1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455863" y="5216525"/>
            <a:ext cx="2282825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(A + B ) C</a:t>
            </a:r>
            <a:r>
              <a:rPr lang="en-US" altLang="en-US" baseline="-25000"/>
              <a:t>in</a:t>
            </a:r>
            <a:r>
              <a:rPr lang="en-US" altLang="en-US"/>
              <a:t> =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EFC6EF-5C84-40E8-80ED-865D882551E0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6–17</a:t>
            </a:r>
            <a:r>
              <a:rPr lang="en-US" altLang="en-US" sz="2000"/>
              <a:t>     </a:t>
            </a:r>
            <a:br>
              <a:rPr lang="en-US" altLang="en-US" sz="2000"/>
            </a:br>
            <a:r>
              <a:rPr lang="en-US" altLang="en-US" sz="2000"/>
              <a:t>Carry generation and carry propagation in terms of the input bits to a 4-bit adder.</a:t>
            </a:r>
            <a:r>
              <a:rPr lang="en-US" altLang="en-US" sz="1200"/>
              <a:t> 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228600" y="6248400"/>
            <a:ext cx="396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900" b="1"/>
              <a:t>Thomas L. Floyd</a:t>
            </a:r>
            <a:br>
              <a:rPr lang="en-US" altLang="en-US" sz="900" b="1"/>
            </a:br>
            <a:r>
              <a:rPr lang="en-US" altLang="en-US" sz="900" i="1"/>
              <a:t>Digital Fundamentals, 9e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6781800" y="6248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800"/>
              <a:t>Copyright ©2006 by Pearson Education, Inc.</a:t>
            </a:r>
            <a:br>
              <a:rPr lang="en-US" altLang="en-US" sz="800"/>
            </a:br>
            <a:r>
              <a:rPr lang="en-US" altLang="en-US" sz="800"/>
              <a:t>Upper Saddle River, New Jersey 07458</a:t>
            </a:r>
            <a:br>
              <a:rPr lang="en-US" altLang="en-US" sz="800"/>
            </a:br>
            <a:r>
              <a:rPr lang="en-US" altLang="en-US" sz="800"/>
              <a:t>All rights reserved.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14450"/>
            <a:ext cx="8342313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0117A9-3812-4806-B3C9-CA2B24FC6358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6–17</a:t>
            </a:r>
            <a:r>
              <a:rPr lang="en-US" altLang="en-US" sz="2000"/>
              <a:t>     </a:t>
            </a:r>
            <a:br>
              <a:rPr lang="en-US" altLang="en-US" sz="2000"/>
            </a:br>
            <a:r>
              <a:rPr lang="en-US" altLang="en-US" sz="2000"/>
              <a:t>Carry generation and carry propagation in terms of the input bits to a 4-bit adder.</a:t>
            </a:r>
            <a:r>
              <a:rPr lang="en-US" altLang="en-US" sz="1200"/>
              <a:t> </a:t>
            </a: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228600" y="6248400"/>
            <a:ext cx="396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900" b="1"/>
              <a:t>Thomas L. Floyd</a:t>
            </a:r>
            <a:br>
              <a:rPr lang="en-US" altLang="en-US" sz="900" b="1"/>
            </a:br>
            <a:r>
              <a:rPr lang="en-US" altLang="en-US" sz="900" i="1"/>
              <a:t>Digital Fundamentals, 9e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6781800" y="6248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800"/>
              <a:t>Copyright ©2006 by Pearson Education, Inc.</a:t>
            </a:r>
            <a:br>
              <a:rPr lang="en-US" altLang="en-US" sz="800"/>
            </a:br>
            <a:r>
              <a:rPr lang="en-US" altLang="en-US" sz="800"/>
              <a:t>Upper Saddle River, New Jersey 07458</a:t>
            </a:r>
            <a:br>
              <a:rPr lang="en-US" altLang="en-US" sz="800"/>
            </a:br>
            <a:r>
              <a:rPr lang="en-US" altLang="en-US" sz="800"/>
              <a:t>All rights reserved.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035050"/>
            <a:ext cx="1885950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006475"/>
            <a:ext cx="62674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651125"/>
            <a:ext cx="8582025" cy="144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4737100"/>
            <a:ext cx="64516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41B9407-D262-49F1-969F-F75DB2A583BA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6–18</a:t>
            </a:r>
            <a:r>
              <a:rPr lang="en-US" altLang="en-US" sz="2000"/>
              <a:t>      Logic diagram for a 4-stage look-ahead carry adder.</a:t>
            </a:r>
            <a:r>
              <a:rPr lang="en-US" altLang="en-US" sz="1200"/>
              <a:t> 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28600" y="6248400"/>
            <a:ext cx="396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900" b="1"/>
              <a:t>Thomas L. Floyd</a:t>
            </a:r>
            <a:br>
              <a:rPr lang="en-US" altLang="en-US" sz="900" b="1"/>
            </a:br>
            <a:r>
              <a:rPr lang="en-US" altLang="en-US" sz="900" i="1"/>
              <a:t>Digital Fundamentals, 9e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6781800" y="6248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800"/>
              <a:t>Copyright ©2006 by Pearson Education, Inc.</a:t>
            </a:r>
            <a:br>
              <a:rPr lang="en-US" altLang="en-US" sz="800"/>
            </a:br>
            <a:r>
              <a:rPr lang="en-US" altLang="en-US" sz="800"/>
              <a:t>Upper Saddle River, New Jersey 07458</a:t>
            </a:r>
            <a:br>
              <a:rPr lang="en-US" altLang="en-US" sz="800"/>
            </a:br>
            <a:r>
              <a:rPr lang="en-US" altLang="en-US" sz="800"/>
              <a:t>All rights reserved.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13" y="1054100"/>
            <a:ext cx="9332913" cy="429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1944688" y="5427663"/>
            <a:ext cx="5746750" cy="124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Notice that C</a:t>
            </a:r>
            <a:r>
              <a:rPr lang="en-US" altLang="en-US" baseline="-25000"/>
              <a:t>in</a:t>
            </a:r>
            <a:r>
              <a:rPr lang="en-US" altLang="en-US"/>
              <a:t> is only dependent on inputs,</a:t>
            </a:r>
            <a:br>
              <a:rPr lang="en-US" altLang="en-US"/>
            </a:br>
            <a:r>
              <a:rPr lang="en-US" altLang="en-US"/>
              <a:t>so doesn’t suffer from propagation delay like the ripple adder.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3294063" y="2946400"/>
            <a:ext cx="812800" cy="1408113"/>
          </a:xfrm>
          <a:prstGeom prst="ellips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3279775" y="4313238"/>
            <a:ext cx="276225" cy="1127125"/>
          </a:xfrm>
          <a:prstGeom prst="line">
            <a:avLst/>
          </a:prstGeom>
          <a:noFill/>
          <a:ln w="1908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1BC992-1E43-4BB9-8675-74ADE54EB58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0" indent="0"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/>
              <a:t>The basic function of a comparator is to compare the magnitudes of two binary quantities </a:t>
            </a:r>
          </a:p>
          <a:p>
            <a:pPr marL="0" indent="0"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altLang="en-US"/>
              <a:t>In its simplest form, a comparator circuit determines whether two numbers are equal.</a:t>
            </a:r>
          </a:p>
        </p:txBody>
      </p:sp>
      <p:grpSp>
        <p:nvGrpSpPr>
          <p:cNvPr id="2969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2970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2970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6E3A238-D0A3-4248-B892-AC3D6FC84D53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1-Bit Comparator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2-Bit Comparator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Comparator</a:t>
            </a:r>
          </a:p>
        </p:txBody>
      </p:sp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072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07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2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EDAA0F5-128D-41AC-8AC4-4E01FE4B526A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1-Bit Comparator   -   Exclusive NOR</a:t>
            </a:r>
          </a:p>
        </p:txBody>
      </p:sp>
      <p:grpSp>
        <p:nvGrpSpPr>
          <p:cNvPr id="3174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174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17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7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3656013" y="4267200"/>
            <a:ext cx="468471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the inputs are equal</a:t>
            </a:r>
          </a:p>
        </p:txBody>
      </p:sp>
      <p:pic>
        <p:nvPicPr>
          <p:cNvPr id="317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90800"/>
            <a:ext cx="3124200" cy="11334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7A8CD2-42F9-4D43-A24C-C81586FB29F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Basic Adders </a:t>
            </a:r>
          </a:p>
        </p:txBody>
      </p:sp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123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124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6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295400" y="1981200"/>
            <a:ext cx="6553200" cy="303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Half-Adder  -  The half-adder accepts two binary 		digits on its inputs and produces 		two binary digits on its outputs.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		Sum bit and Carry bit are outputs.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Full-Adder  -	Full-adder accepts two input bits 		and an input carry bit and generates 		a sum output and an output carry bit.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D8E496F-4EAB-4C9C-BC2B-E5F00F7E1DE9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Comparators</a:t>
            </a:r>
            <a:r>
              <a:rPr lang="en-US" altLang="en-US"/>
              <a:t> 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62063" y="1981200"/>
            <a:ext cx="7196137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2-Bit Comparator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277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27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77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43200"/>
            <a:ext cx="2895600" cy="1325563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3276600" y="4648200"/>
            <a:ext cx="51054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The output is 1 when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0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AND A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= B</a:t>
            </a:r>
            <a:r>
              <a:rPr lang="en-US" altLang="en-US" sz="1800" b="1" baseline="-250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4529187" y="3145967"/>
            <a:ext cx="1295400" cy="4556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6488E2E-18B9-4F58-9938-7FCBC7B4C83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Example 6-5: Comparators</a:t>
            </a:r>
            <a:r>
              <a:rPr lang="en-US" altLang="en-US"/>
              <a:t> </a:t>
            </a:r>
          </a:p>
        </p:txBody>
      </p:sp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3795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3796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9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798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355600" y="1812925"/>
            <a:ext cx="870267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/>
              <a:t>Apply each of the following sets of binary numbers to the comparator inputs in Figure 6–20, and determine the output by following the logic levels through the circuit.</a:t>
            </a:r>
          </a:p>
          <a:p>
            <a:pPr>
              <a:buClrTx/>
              <a:buFontTx/>
              <a:buNone/>
            </a:pPr>
            <a:r>
              <a:rPr lang="en-US" altLang="en-US"/>
              <a:t>(a)	 10 and 10							(b)	11 and 10</a:t>
            </a:r>
          </a:p>
        </p:txBody>
      </p:sp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3565525"/>
            <a:ext cx="3292475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3713163"/>
            <a:ext cx="3354388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1793875" y="3582988"/>
            <a:ext cx="47307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1793875" y="4699000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6223000" y="4843463"/>
            <a:ext cx="288925" cy="3032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6223000" y="3762375"/>
            <a:ext cx="288925" cy="303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3198813" y="4389438"/>
            <a:ext cx="642937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7518400" y="4533900"/>
            <a:ext cx="811213" cy="2889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4854575" y="3762375"/>
            <a:ext cx="3375025" cy="21812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1" dur="5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16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1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26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1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36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6CC7423-EC51-4C9D-883B-D661BFA08E1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Inequality: Comparators 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7620000" cy="457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4-Bit Comparator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One of three outputs will be HIGH: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greater than B (A &gt;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equal to B (A = B)</a:t>
            </a:r>
          </a:p>
          <a:p>
            <a:pPr lvl="2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200"/>
              <a:t>A less than B (A &lt; B)</a:t>
            </a: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482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48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1606550"/>
            <a:ext cx="2790825" cy="28956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457200" y="4564063"/>
            <a:ext cx="8686800" cy="157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en-US" sz="1900"/>
              <a:t>To determine an inequality of binary numbers A and B, you first examine the highest-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order bit in each number. The following conditions are possible: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1.	 If A3 = 1 and B 3 = 0, number A is greater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2.	 If A3 = 0 and B 3 = 1, number A is less than number B.</a:t>
            </a:r>
          </a:p>
          <a:p>
            <a:pPr>
              <a:buClrTx/>
              <a:buFontTx/>
              <a:buNone/>
            </a:pPr>
            <a:r>
              <a:rPr lang="en-US" altLang="en-US" sz="1900"/>
              <a:t>3.	 If A3 = B 3 , then you must examine the next lower bit position for an inequality.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70E2D5D-0730-47AB-BE34-19674B7CF52A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6–23  What are the outputs for the given inputs?</a:t>
            </a:r>
            <a:r>
              <a:rPr lang="en-US" altLang="en-US" sz="1200" b="1"/>
              <a:t> 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43000"/>
            <a:ext cx="42846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6019800" y="4495800"/>
            <a:ext cx="2895600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  A          B</a:t>
            </a:r>
            <a:br>
              <a:rPr lang="en-US" altLang="en-US"/>
            </a:br>
            <a:r>
              <a:rPr lang="en-US" altLang="en-US"/>
              <a:t>0110 &gt; 0011   YES</a:t>
            </a:r>
            <a:br>
              <a:rPr lang="en-US" altLang="en-US"/>
            </a:br>
            <a:r>
              <a:rPr lang="en-US" altLang="en-US"/>
              <a:t>0110 = 0011   NO</a:t>
            </a:r>
            <a:br>
              <a:rPr lang="en-US" altLang="en-US"/>
            </a:br>
            <a:r>
              <a:rPr lang="en-US" altLang="en-US"/>
              <a:t>0110 &lt; 0011   NO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5257800" y="25146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257800" y="3200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5257800" y="3962400"/>
            <a:ext cx="685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AB45A2E-E095-4495-9644-17D9C41C53B3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6–25</a:t>
            </a:r>
            <a:r>
              <a:rPr lang="en-US" altLang="en-US" sz="1600"/>
              <a:t>      An 8-bit magnitude comparator using two 74HC85s.</a:t>
            </a:r>
            <a:r>
              <a:rPr lang="en-US" altLang="en-US" sz="1200"/>
              <a:t> 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914400"/>
            <a:ext cx="80565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09600" y="5715000"/>
            <a:ext cx="7239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Lowest-order comparator must have a LOW on A &gt; B and A &lt; B input and a HIGH on A = B input.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963A2A8-9E0B-4020-9C96-4E1425489E85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7485062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BCD-to-decimal decoder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BCD-to-7-segement decoder</a:t>
            </a: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789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789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89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7FE94CC-3989-4726-9C89-D184E690E62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4525963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Suppose we want to know when a binary 1001 occurs on the inputs of a digital circuit.</a:t>
            </a:r>
          </a:p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We can use a Decoder for this function.</a:t>
            </a:r>
          </a:p>
          <a:p>
            <a:pPr marL="330200" indent="-330200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decoder</a:t>
            </a:r>
          </a:p>
          <a:p>
            <a:pPr lvl="1" indent="-273050">
              <a:lnSpc>
                <a:spcPct val="90000"/>
              </a:lnSpc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The output is 1 only when: 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0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2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3</a:t>
            </a:r>
            <a:r>
              <a:rPr lang="en-US" altLang="en-US" sz="2800">
                <a:solidFill>
                  <a:srgbClr val="FF6699"/>
                </a:solidFill>
              </a:rPr>
              <a:t> = 0</a:t>
            </a:r>
          </a:p>
          <a:p>
            <a:pPr lvl="2" indent="-215900">
              <a:lnSpc>
                <a:spcPct val="90000"/>
              </a:lnSpc>
              <a:spcBef>
                <a:spcPts val="7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>
                <a:solidFill>
                  <a:srgbClr val="FF6699"/>
                </a:solidFill>
              </a:rPr>
              <a:t>A</a:t>
            </a:r>
            <a:r>
              <a:rPr lang="en-US" altLang="en-US" sz="2800" baseline="-25000">
                <a:solidFill>
                  <a:srgbClr val="FF6699"/>
                </a:solidFill>
              </a:rPr>
              <a:t>4</a:t>
            </a:r>
            <a:r>
              <a:rPr lang="en-US" altLang="en-US" sz="2800">
                <a:solidFill>
                  <a:srgbClr val="FF6699"/>
                </a:solidFill>
              </a:rPr>
              <a:t> = 1</a:t>
            </a:r>
          </a:p>
        </p:txBody>
      </p:sp>
      <p:grpSp>
        <p:nvGrpSpPr>
          <p:cNvPr id="3891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3891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3891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1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91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63" y="3671888"/>
            <a:ext cx="4476750" cy="23241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4452938" y="6216650"/>
            <a:ext cx="3962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This is only one of an infinite number of examples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3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7" dur="500"/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1" dur="500"/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5" dur="500"/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9" dur="500"/>
                                        <p:tgtEl>
                                          <p:spTgt spid="38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3" dur="500"/>
                                        <p:tgtEl>
                                          <p:spTgt spid="38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37" dur="500"/>
                                        <p:tgtEl>
                                          <p:spTgt spid="38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1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45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822D5A-A5E5-4426-BA41-8C3832B75EF0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body"/>
          </p:nvPr>
        </p:nvSpPr>
        <p:spPr>
          <a:xfrm>
            <a:off x="598488" y="355600"/>
            <a:ext cx="7772400" cy="4114800"/>
          </a:xfrm>
          <a:ln/>
        </p:spPr>
        <p:txBody>
          <a:bodyPr anchor="t"/>
          <a:lstStyle/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Determine the logic required to decode the binary number 1011 by producing a HIGH level on the output.  LSB = A</a:t>
            </a:r>
            <a:r>
              <a:rPr lang="en-US" altLang="en-US" sz="3200" baseline="-25000"/>
              <a:t>0</a:t>
            </a:r>
            <a:r>
              <a:rPr lang="en-US" altLang="en-US" sz="3200"/>
              <a:t> (right most)</a:t>
            </a:r>
          </a:p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  <a:r>
              <a:rPr lang="en-US" altLang="en-US" sz="3200"/>
              <a:t> = 1, A</a:t>
            </a:r>
            <a:r>
              <a:rPr lang="en-US" altLang="en-US" sz="3200" baseline="-25000"/>
              <a:t>1</a:t>
            </a:r>
            <a:r>
              <a:rPr lang="en-US" altLang="en-US" sz="3200"/>
              <a:t> = 1, A</a:t>
            </a:r>
            <a:r>
              <a:rPr lang="en-US" altLang="en-US" sz="3200" baseline="-25000"/>
              <a:t>2</a:t>
            </a:r>
            <a:r>
              <a:rPr lang="en-US" altLang="en-US" sz="3200"/>
              <a:t> = 0, A</a:t>
            </a:r>
            <a:r>
              <a:rPr lang="en-US" altLang="en-US" sz="3200" baseline="-25000"/>
              <a:t>3</a:t>
            </a:r>
            <a:r>
              <a:rPr lang="en-US" altLang="en-US" sz="3200"/>
              <a:t> = 1</a:t>
            </a:r>
          </a:p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X = A</a:t>
            </a:r>
            <a:r>
              <a:rPr lang="en-US" altLang="en-US" sz="3200" baseline="-25000"/>
              <a:t>3</a:t>
            </a:r>
            <a:r>
              <a:rPr lang="en-US" altLang="en-US" sz="3200"/>
              <a:t>A</a:t>
            </a:r>
            <a:r>
              <a:rPr lang="en-US" altLang="en-US" sz="3200" baseline="-25000"/>
              <a:t>2</a:t>
            </a:r>
            <a:r>
              <a:rPr lang="en-US" altLang="en-US" sz="3200"/>
              <a:t>A</a:t>
            </a:r>
            <a:r>
              <a:rPr lang="en-US" altLang="en-US" sz="3200" baseline="-25000"/>
              <a:t>1</a:t>
            </a:r>
            <a:r>
              <a:rPr lang="en-US" altLang="en-US" sz="3200"/>
              <a:t>A</a:t>
            </a:r>
            <a:r>
              <a:rPr lang="en-US" altLang="en-US" sz="3200" baseline="-25000"/>
              <a:t>0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4502150"/>
            <a:ext cx="5162550" cy="213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39" name="Line 3"/>
          <p:cNvSpPr>
            <a:spLocks noChangeShapeType="1"/>
          </p:cNvSpPr>
          <p:nvPr/>
        </p:nvSpPr>
        <p:spPr bwMode="auto">
          <a:xfrm>
            <a:off x="2206625" y="2540000"/>
            <a:ext cx="290513" cy="1588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3C969EF-3559-45BD-8A3B-41597B9C88AD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627063" y="479425"/>
            <a:ext cx="7772400" cy="6397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762000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4-bit decoder  (4 line to 16 line decoder or 1 of 16 decoder)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086600" cy="40989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7772400" y="4572000"/>
            <a:ext cx="1358900" cy="1054100"/>
            <a:chOff x="4896" y="2880"/>
            <a:chExt cx="856" cy="664"/>
          </a:xfrm>
        </p:grpSpPr>
        <p:sp>
          <p:nvSpPr>
            <p:cNvPr id="40965" name="AutoShape 5"/>
            <p:cNvSpPr>
              <a:spLocks noChangeArrowheads="1"/>
            </p:cNvSpPr>
            <p:nvPr/>
          </p:nvSpPr>
          <p:spPr bwMode="auto">
            <a:xfrm>
              <a:off x="4896" y="3216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Text Box 6"/>
            <p:cNvSpPr txBox="1">
              <a:spLocks noChangeArrowheads="1"/>
            </p:cNvSpPr>
            <p:nvPr/>
          </p:nvSpPr>
          <p:spPr bwMode="auto">
            <a:xfrm>
              <a:off x="4944" y="2880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Logic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Diagram</a:t>
              </a:r>
            </a:p>
          </p:txBody>
        </p:sp>
      </p:grpSp>
      <p:grpSp>
        <p:nvGrpSpPr>
          <p:cNvPr id="40967" name="Group 7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0968" name="Group 8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0969" name="Line 9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70" name="Line 10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71" name="Rectangle 11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40964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DD9BA79-9F11-4BEC-B138-E4D2E9C85796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533400"/>
            <a:ext cx="7696200" cy="274638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3138" y="1981200"/>
            <a:ext cx="3675062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4-bit decoder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endParaRPr lang="en-US" altLang="en-US"/>
          </a:p>
          <a:p>
            <a:pPr marL="730250" lvl="1" indent="-273050"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 inputs</a:t>
            </a:r>
            <a:br>
              <a:rPr lang="en-US" altLang="en-US"/>
            </a:br>
            <a:endParaRPr lang="en-US" altLang="en-US"/>
          </a:p>
          <a:p>
            <a:pPr marL="730250" lvl="1" indent="-273050">
              <a:buFont typeface="Times New Roman" panose="02020603050405020304" pitchFamily="18" charset="0"/>
              <a:buChar char="–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Active-low outputs  (bubbles)</a:t>
            </a:r>
          </a:p>
        </p:txBody>
      </p:sp>
      <p:grpSp>
        <p:nvGrpSpPr>
          <p:cNvPr id="4198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198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198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99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1992" name="Group 8"/>
          <p:cNvGrpSpPr>
            <a:grpSpLocks/>
          </p:cNvGrpSpPr>
          <p:nvPr/>
        </p:nvGrpSpPr>
        <p:grpSpPr bwMode="auto">
          <a:xfrm>
            <a:off x="838200" y="5105400"/>
            <a:ext cx="1663700" cy="1054100"/>
            <a:chOff x="528" y="3216"/>
            <a:chExt cx="1048" cy="664"/>
          </a:xfrm>
        </p:grpSpPr>
        <p:sp>
          <p:nvSpPr>
            <p:cNvPr id="41993" name="AutoShape 9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 flipH="1">
              <a:off x="528" y="3552"/>
              <a:ext cx="613" cy="328"/>
            </a:xfrm>
            <a:prstGeom prst="rightArrow">
              <a:avLst>
                <a:gd name="adj1" fmla="val 50000"/>
                <a:gd name="adj2" fmla="val 46723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Text Box 10"/>
            <p:cNvSpPr txBox="1">
              <a:spLocks noChangeArrowheads="1"/>
            </p:cNvSpPr>
            <p:nvPr/>
          </p:nvSpPr>
          <p:spPr bwMode="auto">
            <a:xfrm>
              <a:off x="771" y="3216"/>
              <a:ext cx="80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Truth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Table</a:t>
              </a:r>
            </a:p>
          </p:txBody>
        </p:sp>
      </p:grpSp>
      <p:pic>
        <p:nvPicPr>
          <p:cNvPr id="4199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948113" cy="50292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1981200" y="5715000"/>
            <a:ext cx="62484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3</a:t>
            </a: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A</a:t>
            </a:r>
            <a:r>
              <a:rPr lang="en-US" altLang="en-US" baseline="-25000"/>
              <a:t>0</a:t>
            </a:r>
            <a:r>
              <a:rPr lang="en-US" altLang="en-US"/>
              <a:t>   Output</a:t>
            </a:r>
            <a:br>
              <a:rPr lang="en-US" altLang="en-US"/>
            </a:br>
            <a:r>
              <a:rPr lang="en-US" altLang="en-US"/>
              <a:t> 0  1  1  0         6 is low, all other outputs are high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9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6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27" dur="250" autoRev="1" fill="hold"/>
                                        <p:tgtEl>
                                          <p:spTgt spid="41992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7178D44-8BC0-492B-8057-771447FD1EE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Half-Adder</a:t>
            </a:r>
            <a:r>
              <a:rPr lang="en-US" altLang="en-US" sz="4800"/>
              <a:t> </a:t>
            </a:r>
          </a:p>
        </p:txBody>
      </p: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6147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6148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1143000" y="1447800"/>
            <a:ext cx="7454900" cy="3111500"/>
            <a:chOff x="720" y="912"/>
            <a:chExt cx="4696" cy="1960"/>
          </a:xfrm>
        </p:grpSpPr>
        <p:sp>
          <p:nvSpPr>
            <p:cNvPr id="6152" name="Rectangle 8"/>
            <p:cNvSpPr>
              <a:spLocks noChangeArrowheads="1"/>
            </p:cNvSpPr>
            <p:nvPr/>
          </p:nvSpPr>
          <p:spPr bwMode="auto">
            <a:xfrm>
              <a:off x="720" y="912"/>
              <a:ext cx="4600" cy="1960"/>
            </a:xfrm>
            <a:prstGeom prst="rect">
              <a:avLst/>
            </a:prstGeom>
            <a:solidFill>
              <a:srgbClr val="FFFF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3" name="Group 9"/>
            <p:cNvGrpSpPr>
              <a:grpSpLocks/>
            </p:cNvGrpSpPr>
            <p:nvPr/>
          </p:nvGrpSpPr>
          <p:grpSpPr bwMode="auto">
            <a:xfrm>
              <a:off x="864" y="960"/>
              <a:ext cx="4552" cy="1906"/>
              <a:chOff x="864" y="960"/>
              <a:chExt cx="4552" cy="1906"/>
            </a:xfrm>
          </p:grpSpPr>
          <p:grpSp>
            <p:nvGrpSpPr>
              <p:cNvPr id="6154" name="Group 10"/>
              <p:cNvGrpSpPr>
                <a:grpSpLocks/>
              </p:cNvGrpSpPr>
              <p:nvPr/>
            </p:nvGrpSpPr>
            <p:grpSpPr bwMode="auto">
              <a:xfrm>
                <a:off x="864" y="1296"/>
                <a:ext cx="4552" cy="1570"/>
                <a:chOff x="864" y="1296"/>
                <a:chExt cx="4552" cy="1570"/>
              </a:xfrm>
            </p:grpSpPr>
            <p:sp>
              <p:nvSpPr>
                <p:cNvPr id="615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864" y="1296"/>
                  <a:ext cx="1864" cy="13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9pPr>
                </a:lstStyle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 b="1">
                      <a:solidFill>
                        <a:srgbClr val="CCCC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0 + 0 = 0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 b="1">
                      <a:solidFill>
                        <a:srgbClr val="CCCC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0 + 1 = 1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 b="1">
                      <a:solidFill>
                        <a:srgbClr val="CCCC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1 + 0 = 1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 b="1">
                      <a:solidFill>
                        <a:srgbClr val="CCCCFF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1 + 1 = 10</a:t>
                  </a:r>
                </a:p>
              </p:txBody>
            </p:sp>
            <p:sp>
              <p:nvSpPr>
                <p:cNvPr id="615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968" y="1296"/>
                  <a:ext cx="3448" cy="15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1pPr>
                  <a:lvl2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2pPr>
                  <a:lvl3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3pPr>
                  <a:lvl4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4pPr>
                  <a:lvl5pPr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Noto Sans CJK SC Regular" charset="0"/>
                    </a:defRPr>
                  </a:lvl9pPr>
                </a:lstStyle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Zero plus zero equals zero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Zero plus one equals one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One plus zero equals one</a:t>
                  </a:r>
                </a:p>
                <a:p>
                  <a:pPr eaLnBrk="1" hangingPunct="1">
                    <a:spcBef>
                      <a:spcPts val="1500"/>
                    </a:spcBef>
                    <a:buClrTx/>
                    <a:buFontTx/>
                    <a:buNone/>
                  </a:pPr>
                  <a:r>
                    <a:rPr lang="en-US" altLang="en-US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Arial" panose="020B0604020202020204" pitchFamily="34" charset="0"/>
                    </a:rPr>
                    <a:t>One plus one equals zero with a carry of one</a:t>
                  </a:r>
                </a:p>
              </p:txBody>
            </p:sp>
          </p:grpSp>
          <p:sp>
            <p:nvSpPr>
              <p:cNvPr id="6157" name="Text Box 13"/>
              <p:cNvSpPr txBox="1">
                <a:spLocks noChangeArrowheads="1"/>
              </p:cNvSpPr>
              <p:nvPr/>
            </p:nvSpPr>
            <p:spPr bwMode="auto">
              <a:xfrm>
                <a:off x="864" y="960"/>
                <a:ext cx="4216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1pPr>
                <a:lvl2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2pPr>
                <a:lvl3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3pPr>
                <a:lvl4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4pPr>
                <a:lvl5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Noto Sans CJK SC Regular" charset="0"/>
                  </a:defRPr>
                </a:lvl9pPr>
              </a:lstStyle>
              <a:p>
                <a:pPr algn="ctr" eaLnBrk="1" hangingPunct="1">
                  <a:spcBef>
                    <a:spcPts val="1500"/>
                  </a:spcBef>
                  <a:buClrTx/>
                  <a:buFontTx/>
                  <a:buNone/>
                </a:pPr>
                <a:r>
                  <a:rPr lang="en-US" altLang="en-US" b="1">
                    <a:latin typeface="Arial" panose="020B0604020202020204" pitchFamily="34" charset="0"/>
                  </a:rPr>
                  <a:t>Simple Binary Addition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080D9A-5847-4507-9CB7-AC2B97DE346A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924800" cy="9144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BCD-to-decimal decoder</a:t>
            </a:r>
          </a:p>
        </p:txBody>
      </p:sp>
      <p:grpSp>
        <p:nvGrpSpPr>
          <p:cNvPr id="4301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301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301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1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1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8153400" cy="36353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533400" y="5791200"/>
            <a:ext cx="8305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0011 is input, then output 3 is low and all other outputs are high</a:t>
            </a:r>
            <a:br>
              <a:rPr lang="en-US" altLang="en-US"/>
            </a:br>
            <a:r>
              <a:rPr lang="en-US" altLang="en-US"/>
              <a:t>Active Low output since bubbles on outputs.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3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046DF1-451E-4600-B063-D32B8515419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685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BCD-to-7-segement decoder</a:t>
            </a:r>
          </a:p>
        </p:txBody>
      </p:sp>
      <p:grpSp>
        <p:nvGrpSpPr>
          <p:cNvPr id="4403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403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403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3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3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172200" cy="43592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4041" name="Group 9"/>
          <p:cNvGrpSpPr>
            <a:grpSpLocks/>
          </p:cNvGrpSpPr>
          <p:nvPr/>
        </p:nvGrpSpPr>
        <p:grpSpPr bwMode="auto">
          <a:xfrm>
            <a:off x="7467600" y="4876800"/>
            <a:ext cx="1358900" cy="1054100"/>
            <a:chOff x="4704" y="3072"/>
            <a:chExt cx="856" cy="664"/>
          </a:xfrm>
        </p:grpSpPr>
        <p:sp>
          <p:nvSpPr>
            <p:cNvPr id="44042" name="AutoShape 10"/>
            <p:cNvSpPr>
              <a:spLocks noChangeArrowheads="1"/>
            </p:cNvSpPr>
            <p:nvPr/>
          </p:nvSpPr>
          <p:spPr bwMode="auto">
            <a:xfrm>
              <a:off x="4704" y="3408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3" name="Text Box 11"/>
            <p:cNvSpPr txBox="1">
              <a:spLocks noChangeArrowheads="1"/>
            </p:cNvSpPr>
            <p:nvPr/>
          </p:nvSpPr>
          <p:spPr bwMode="auto">
            <a:xfrm>
              <a:off x="4752" y="3072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Logic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Diagram</a:t>
              </a:r>
            </a:p>
          </p:txBody>
        </p:sp>
      </p:grpSp>
      <p:pic>
        <p:nvPicPr>
          <p:cNvPr id="4404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47800"/>
            <a:ext cx="1677988" cy="277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7391400" y="4267200"/>
            <a:ext cx="1752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Common-anode</a:t>
            </a: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652463" y="6270625"/>
            <a:ext cx="73596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Common Anode has all anodes of LEDs tied to +V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44041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5E6833A-2101-4D61-90FD-DCD01B392F4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Decoders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1143000"/>
            <a:ext cx="7924800" cy="7620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BCD-to-7-segment decoder</a:t>
            </a:r>
          </a:p>
        </p:txBody>
      </p:sp>
      <p:grpSp>
        <p:nvGrpSpPr>
          <p:cNvPr id="4505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506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506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6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6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50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57400"/>
            <a:ext cx="4762500" cy="29908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5065" name="Group 9"/>
          <p:cNvGrpSpPr>
            <a:grpSpLocks/>
          </p:cNvGrpSpPr>
          <p:nvPr/>
        </p:nvGrpSpPr>
        <p:grpSpPr bwMode="auto">
          <a:xfrm>
            <a:off x="914400" y="4953000"/>
            <a:ext cx="1663700" cy="1054100"/>
            <a:chOff x="576" y="3120"/>
            <a:chExt cx="1048" cy="664"/>
          </a:xfrm>
        </p:grpSpPr>
        <p:sp>
          <p:nvSpPr>
            <p:cNvPr id="45066" name="AutoShape 10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 flipH="1">
              <a:off x="576" y="3456"/>
              <a:ext cx="616" cy="328"/>
            </a:xfrm>
            <a:prstGeom prst="rightArrow">
              <a:avLst>
                <a:gd name="adj1" fmla="val 50000"/>
                <a:gd name="adj2" fmla="val 46951"/>
              </a:avLst>
            </a:prstGeom>
            <a:solidFill>
              <a:srgbClr val="00800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Text Box 11"/>
            <p:cNvSpPr txBox="1">
              <a:spLocks noChangeArrowheads="1"/>
            </p:cNvSpPr>
            <p:nvPr/>
          </p:nvSpPr>
          <p:spPr bwMode="auto">
            <a:xfrm>
              <a:off x="816" y="3120"/>
              <a:ext cx="80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 eaLnBrk="1" hangingPunct="1"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Truth</a:t>
              </a:r>
              <a:b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</a:br>
              <a:r>
                <a:rPr lang="en-US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Table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9" dur="250" autoRev="1" fill="hold"/>
                                        <p:tgtEl>
                                          <p:spTgt spid="45065"/>
                                        </p:tgtEl>
                                      </p:cBhvr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6D9047-2C80-4A50-9C54-6D8EBBABAF4A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1778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6–35</a:t>
            </a:r>
            <a:r>
              <a:rPr lang="en-US" altLang="en-US" sz="2400"/>
              <a:t>      </a:t>
            </a:r>
            <a:br>
              <a:rPr lang="en-US" altLang="en-US" sz="2400"/>
            </a:br>
            <a:r>
              <a:rPr lang="en-US" altLang="en-US" sz="2000"/>
              <a:t>Pin diagram and logic symbol for the 74LS47 BCD-to-7-segment decoder/driver.</a:t>
            </a:r>
            <a:r>
              <a:rPr lang="en-US" altLang="en-US" sz="1200"/>
              <a:t> </a:t>
            </a: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6781800" y="6248400"/>
            <a:ext cx="2286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 algn="r">
              <a:buClrTx/>
              <a:buFontTx/>
              <a:buNone/>
            </a:pPr>
            <a:r>
              <a:rPr lang="en-US" altLang="en-US" sz="800"/>
              <a:t>Copyright ©2006 by Pearson Education, Inc.</a:t>
            </a:r>
            <a:br>
              <a:rPr lang="en-US" altLang="en-US" sz="800"/>
            </a:br>
            <a:r>
              <a:rPr lang="en-US" altLang="en-US" sz="800"/>
              <a:t>Upper Saddle River, New Jersey 07458</a:t>
            </a:r>
            <a:br>
              <a:rPr lang="en-US" altLang="en-US" sz="800"/>
            </a:br>
            <a:r>
              <a:rPr lang="en-US" altLang="en-US" sz="800"/>
              <a:t>All rights reserved.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725488"/>
            <a:ext cx="75803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17488" y="5305425"/>
            <a:ext cx="8289925" cy="1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LT = Lamp Test  -  </a:t>
            </a:r>
            <a:r>
              <a:rPr lang="en-US" altLang="en-US" sz="2000"/>
              <a:t>when LOW and BI/RBO is HI then all LEDs are ON</a:t>
            </a:r>
            <a:br>
              <a:rPr lang="en-US" altLang="en-US" sz="2000"/>
            </a:br>
            <a:r>
              <a:rPr lang="en-US" altLang="en-US"/>
              <a:t>BI = Blanking Input</a:t>
            </a:r>
            <a:br>
              <a:rPr lang="en-US" altLang="en-US"/>
            </a:br>
            <a:r>
              <a:rPr lang="en-US" altLang="en-US"/>
              <a:t>RBI = Ripple Blanking Input</a:t>
            </a:r>
            <a:br>
              <a:rPr lang="en-US" altLang="en-US"/>
            </a:br>
            <a:r>
              <a:rPr lang="en-US" altLang="en-US"/>
              <a:t>RBO = Ripple Blanking Output</a:t>
            </a:r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4427538" y="5413375"/>
            <a:ext cx="2317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6" name="Line 6"/>
          <p:cNvSpPr>
            <a:spLocks noChangeShapeType="1"/>
          </p:cNvSpPr>
          <p:nvPr/>
        </p:nvSpPr>
        <p:spPr bwMode="auto">
          <a:xfrm>
            <a:off x="4775200" y="5413375"/>
            <a:ext cx="4349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15712C-0B72-41F3-9CA5-D33DC0D7CB3B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6–36</a:t>
            </a:r>
            <a:r>
              <a:rPr lang="en-US" altLang="en-US" sz="2000"/>
              <a:t>      </a:t>
            </a:r>
            <a:br>
              <a:rPr lang="en-US" altLang="en-US" sz="2000"/>
            </a:br>
            <a:r>
              <a:rPr lang="en-US" altLang="en-US" sz="2000"/>
              <a:t>Examples of zero suppression using the 74LS47 BCD to 7-segment decoder/driver.</a:t>
            </a:r>
            <a:r>
              <a:rPr lang="en-US" altLang="en-US" sz="1200"/>
              <a:t> 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928688"/>
            <a:ext cx="66325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6751638" y="871538"/>
            <a:ext cx="2392362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Tie RBI of Right to next left BI/RBO for leading zero suppression.</a:t>
            </a:r>
            <a:br>
              <a:rPr lang="en-US" altLang="en-US"/>
            </a:br>
            <a:r>
              <a:rPr lang="en-US" altLang="en-US"/>
              <a:t>Left most RBI is tied to ground.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6889750" y="3824288"/>
            <a:ext cx="225425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Tie RBI of Left to next right BI/RBO for trailing zero suppression.</a:t>
            </a:r>
            <a:br>
              <a:rPr lang="en-US" altLang="en-US"/>
            </a:br>
            <a:r>
              <a:rPr lang="en-US" altLang="en-US"/>
              <a:t>Right most RBI is tied to ground.</a:t>
            </a:r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4848225" y="2206625"/>
            <a:ext cx="304800" cy="15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5130800" y="1154113"/>
            <a:ext cx="304800" cy="15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 flipH="1" flipV="1">
            <a:off x="5133975" y="1128713"/>
            <a:ext cx="39688" cy="10556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V="1">
            <a:off x="4841875" y="2012950"/>
            <a:ext cx="1588" cy="214313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V="1">
            <a:off x="5414963" y="1135063"/>
            <a:ext cx="1587" cy="157162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3295650" y="4967288"/>
            <a:ext cx="1588" cy="171450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3287713" y="5130800"/>
            <a:ext cx="304800" cy="15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flipH="1" flipV="1">
            <a:off x="3573463" y="3849688"/>
            <a:ext cx="39687" cy="1258887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711200" y="3860800"/>
            <a:ext cx="2844800" cy="14288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 flipV="1">
            <a:off x="715963" y="3843338"/>
            <a:ext cx="1587" cy="374650"/>
          </a:xfrm>
          <a:prstGeom prst="line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8480989-319B-4B04-9CD2-92BC875AC4EA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1981200"/>
            <a:ext cx="7412037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Decimal-to-BCD encoder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8-line-to-3-line encoder</a:t>
            </a:r>
          </a:p>
        </p:txBody>
      </p:sp>
      <p:grpSp>
        <p:nvGrpSpPr>
          <p:cNvPr id="48131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8132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813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34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135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44AF60-73AE-44E3-89FF-5B4A4418816C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62000" y="990600"/>
            <a:ext cx="7848600" cy="685800"/>
          </a:xfrm>
          <a:ln/>
        </p:spPr>
        <p:txBody>
          <a:bodyPr/>
          <a:lstStyle/>
          <a:p>
            <a:pPr marL="330200" indent="-330200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Decimal-to-BCD encoder  ( 10 inputs, 4 outputs)</a:t>
            </a: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49156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4915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58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9160" name="Group 8"/>
          <p:cNvGrpSpPr>
            <a:grpSpLocks/>
          </p:cNvGrpSpPr>
          <p:nvPr/>
        </p:nvGrpSpPr>
        <p:grpSpPr bwMode="auto">
          <a:xfrm>
            <a:off x="533400" y="1752600"/>
            <a:ext cx="8216900" cy="4102100"/>
            <a:chOff x="336" y="1104"/>
            <a:chExt cx="5176" cy="2584"/>
          </a:xfrm>
        </p:grpSpPr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336" y="1104"/>
              <a:ext cx="5176" cy="2584"/>
            </a:xfrm>
            <a:prstGeom prst="rect">
              <a:avLst/>
            </a:prstGeom>
            <a:solidFill>
              <a:srgbClr val="FFFFF0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9162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248"/>
              <a:ext cx="2344" cy="2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49163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296"/>
              <a:ext cx="2488" cy="19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508A32F-1E17-4271-B5EF-FF9F14ECA12D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7772400" cy="5334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3200"/>
              <a:t>Logic Diagram of Decimal-to-BCD Encoder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562600"/>
            <a:ext cx="2057400" cy="685800"/>
          </a:xfrm>
          <a:ln/>
        </p:spPr>
        <p:txBody>
          <a:bodyPr/>
          <a:lstStyle/>
          <a:p>
            <a:pPr indent="-330200">
              <a:spcBef>
                <a:spcPts val="1500"/>
              </a:spcBef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altLang="en-US" sz="2400"/>
              <a:t>A</a:t>
            </a:r>
            <a:r>
              <a:rPr lang="en-US" altLang="en-US" sz="2400" baseline="-25000"/>
              <a:t>3</a:t>
            </a:r>
            <a:r>
              <a:rPr lang="en-US" altLang="en-US" sz="2400"/>
              <a:t> = 8 + 9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43200"/>
            <a:ext cx="5600700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457200" y="4876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 = 4 + 5 + 6 + 7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533400" y="3352800"/>
            <a:ext cx="2590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 = 2 + 3 + 6 + 7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33400" y="26670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0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0</a:t>
            </a:r>
            <a:r>
              <a:rPr lang="en-US" altLang="en-US"/>
              <a:t> = 1 + 3 + 5 + 7 + 9</a:t>
            </a:r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19145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85800"/>
            <a:ext cx="1200150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1481138" y="2395538"/>
            <a:ext cx="184308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All odds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91E9144-B33E-43CA-8783-50217A8BCD5D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Encoders 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848600" cy="685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8-line-to-3-line encoder</a:t>
            </a:r>
          </a:p>
        </p:txBody>
      </p:sp>
      <p:grpSp>
        <p:nvGrpSpPr>
          <p:cNvPr id="5120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120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120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0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1208" name="Group 8"/>
          <p:cNvGrpSpPr>
            <a:grpSpLocks/>
          </p:cNvGrpSpPr>
          <p:nvPr/>
        </p:nvGrpSpPr>
        <p:grpSpPr bwMode="auto">
          <a:xfrm>
            <a:off x="609600" y="1905000"/>
            <a:ext cx="8140700" cy="3797300"/>
            <a:chOff x="384" y="1200"/>
            <a:chExt cx="5128" cy="2392"/>
          </a:xfrm>
        </p:grpSpPr>
        <p:grpSp>
          <p:nvGrpSpPr>
            <p:cNvPr id="51209" name="Group 9"/>
            <p:cNvGrpSpPr>
              <a:grpSpLocks/>
            </p:cNvGrpSpPr>
            <p:nvPr/>
          </p:nvGrpSpPr>
          <p:grpSpPr bwMode="auto">
            <a:xfrm>
              <a:off x="384" y="1200"/>
              <a:ext cx="5128" cy="2392"/>
              <a:chOff x="384" y="1200"/>
              <a:chExt cx="5128" cy="2392"/>
            </a:xfrm>
          </p:grpSpPr>
          <p:sp>
            <p:nvSpPr>
              <p:cNvPr id="51210" name="Rectangle 10"/>
              <p:cNvSpPr>
                <a:spLocks noChangeArrowheads="1"/>
              </p:cNvSpPr>
              <p:nvPr/>
            </p:nvSpPr>
            <p:spPr bwMode="auto">
              <a:xfrm>
                <a:off x="384" y="1200"/>
                <a:ext cx="5128" cy="23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51211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1248"/>
                <a:ext cx="2368" cy="22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21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1440"/>
              <a:ext cx="2146" cy="1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990600" y="6019800"/>
            <a:ext cx="69119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line 5 on input is high, then output will be 101.</a:t>
            </a:r>
            <a:br>
              <a:rPr lang="en-US" altLang="en-US"/>
            </a:br>
            <a:r>
              <a:rPr lang="en-US" altLang="en-US"/>
              <a:t>Assume only one input is high.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EC37154-7C93-4B2D-A4A0-9B3596310C06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Code Converters</a:t>
            </a:r>
            <a:r>
              <a:rPr lang="en-US" altLang="en-US"/>
              <a:t> 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BCD-to-binary conversion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Binary-Gray conversions</a:t>
            </a:r>
          </a:p>
        </p:txBody>
      </p:sp>
      <p:grpSp>
        <p:nvGrpSpPr>
          <p:cNvPr id="5222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222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222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3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51C6496-C25D-43D7-86C4-82081A6DBBEE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Half-Adder </a:t>
            </a:r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7171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7172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8158163" cy="333057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4319588" y="3332163"/>
            <a:ext cx="4448175" cy="16049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 additive="repl">
                                        <p:cTn id="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1219160-91F2-4C21-B69C-74957B73EC14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BCD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ln/>
        </p:spPr>
        <p:txBody>
          <a:bodyPr/>
          <a:lstStyle/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Convert BCD number 00100111 to binary.</a:t>
            </a:r>
          </a:p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Could convert to decimal 27 and then convert to binary.</a:t>
            </a:r>
          </a:p>
          <a:p>
            <a:pPr marL="330200" indent="-330200">
              <a:lnSpc>
                <a:spcPct val="90000"/>
              </a:lnSpc>
              <a:spcBef>
                <a:spcPts val="6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Can add weights.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     80  40  20  10   8   4   2   1</a:t>
            </a:r>
            <a:br>
              <a:rPr lang="en-US" altLang="en-US" sz="2400"/>
            </a:br>
            <a:r>
              <a:rPr lang="en-US" altLang="en-US" sz="2400"/>
              <a:t>   0    0    1    0   0   1   1   1</a:t>
            </a:r>
            <a:br>
              <a:rPr lang="en-US" altLang="en-US" sz="2400"/>
            </a:br>
            <a:r>
              <a:rPr lang="en-US" altLang="en-US" sz="2400"/>
              <a:t>				         	         1    1						                   10    2</a:t>
            </a:r>
            <a:br>
              <a:rPr lang="en-US" altLang="en-US" sz="2400"/>
            </a:br>
            <a:r>
              <a:rPr lang="en-US" altLang="en-US" sz="2400"/>
              <a:t>					     100    4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						 10100  20</a:t>
            </a:r>
          </a:p>
          <a:p>
            <a:pPr marL="330200" indent="-317500">
              <a:lnSpc>
                <a:spcPct val="90000"/>
              </a:lnSpc>
              <a:spcBef>
                <a:spcPts val="600"/>
              </a:spcBef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400"/>
              <a:t>					         0011011  27</a:t>
            </a: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5094288" y="5297488"/>
            <a:ext cx="1117600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6357938" y="5297488"/>
            <a:ext cx="333375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295775" y="4076700"/>
            <a:ext cx="1046163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Line 6"/>
          <p:cNvSpPr>
            <a:spLocks noChangeShapeType="1"/>
          </p:cNvSpPr>
          <p:nvPr/>
        </p:nvSpPr>
        <p:spPr bwMode="auto">
          <a:xfrm>
            <a:off x="3919538" y="4325938"/>
            <a:ext cx="1406525" cy="158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3556000" y="4702175"/>
            <a:ext cx="1755775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Line 8"/>
          <p:cNvSpPr>
            <a:spLocks noChangeShapeType="1"/>
          </p:cNvSpPr>
          <p:nvPr/>
        </p:nvSpPr>
        <p:spPr bwMode="auto">
          <a:xfrm>
            <a:off x="2322513" y="5080000"/>
            <a:ext cx="2960687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7" name="Line 9"/>
          <p:cNvSpPr>
            <a:spLocks noChangeShapeType="1"/>
          </p:cNvSpPr>
          <p:nvPr/>
        </p:nvSpPr>
        <p:spPr bwMode="auto">
          <a:xfrm>
            <a:off x="4310063" y="3933825"/>
            <a:ext cx="1587" cy="13017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3919538" y="3948113"/>
            <a:ext cx="1587" cy="3778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9" name="Line 11"/>
          <p:cNvSpPr>
            <a:spLocks noChangeShapeType="1"/>
          </p:cNvSpPr>
          <p:nvPr/>
        </p:nvSpPr>
        <p:spPr bwMode="auto">
          <a:xfrm>
            <a:off x="3556000" y="4005263"/>
            <a:ext cx="1588" cy="682625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60" name="Line 12"/>
          <p:cNvSpPr>
            <a:spLocks noChangeShapeType="1"/>
          </p:cNvSpPr>
          <p:nvPr/>
        </p:nvSpPr>
        <p:spPr bwMode="auto">
          <a:xfrm>
            <a:off x="2322513" y="4005263"/>
            <a:ext cx="1587" cy="1074737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5D324C4-D22D-4494-96A4-EFBB47ABFB2F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6–43</a:t>
            </a:r>
            <a:r>
              <a:rPr lang="en-US" altLang="en-US" sz="2000"/>
              <a:t>      Four-bit binary-to-Gray conversion logic.</a:t>
            </a:r>
            <a:r>
              <a:rPr lang="en-US" altLang="en-US" sz="1200"/>
              <a:t> 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568642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5805488" y="1292225"/>
            <a:ext cx="313531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1 0 0 to Gray</a:t>
            </a:r>
          </a:p>
        </p:txBody>
      </p:sp>
      <p:grpSp>
        <p:nvGrpSpPr>
          <p:cNvPr id="54276" name="Group 4"/>
          <p:cNvGrpSpPr>
            <a:grpSpLocks/>
          </p:cNvGrpSpPr>
          <p:nvPr/>
        </p:nvGrpSpPr>
        <p:grpSpPr bwMode="auto">
          <a:xfrm>
            <a:off x="6850063" y="1770063"/>
            <a:ext cx="320675" cy="1419225"/>
            <a:chOff x="4315" y="1115"/>
            <a:chExt cx="202" cy="894"/>
          </a:xfrm>
        </p:grpSpPr>
        <p:sp>
          <p:nvSpPr>
            <p:cNvPr id="54277" name="Line 5"/>
            <p:cNvSpPr>
              <a:spLocks noChangeShapeType="1"/>
            </p:cNvSpPr>
            <p:nvPr/>
          </p:nvSpPr>
          <p:spPr bwMode="auto">
            <a:xfrm>
              <a:off x="4407" y="1115"/>
              <a:ext cx="0" cy="559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278" name="Text Box 6"/>
            <p:cNvSpPr txBox="1">
              <a:spLocks noChangeArrowheads="1"/>
            </p:cNvSpPr>
            <p:nvPr/>
          </p:nvSpPr>
          <p:spPr bwMode="auto">
            <a:xfrm>
              <a:off x="4315" y="1720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54279" name="Group 7"/>
          <p:cNvGrpSpPr>
            <a:grpSpLocks/>
          </p:cNvGrpSpPr>
          <p:nvPr/>
        </p:nvGrpSpPr>
        <p:grpSpPr bwMode="auto">
          <a:xfrm>
            <a:off x="6996113" y="1698625"/>
            <a:ext cx="414337" cy="1482725"/>
            <a:chOff x="4407" y="1070"/>
            <a:chExt cx="261" cy="934"/>
          </a:xfrm>
        </p:grpSpPr>
        <p:grpSp>
          <p:nvGrpSpPr>
            <p:cNvPr id="54280" name="Group 8"/>
            <p:cNvGrpSpPr>
              <a:grpSpLocks/>
            </p:cNvGrpSpPr>
            <p:nvPr/>
          </p:nvGrpSpPr>
          <p:grpSpPr bwMode="auto">
            <a:xfrm>
              <a:off x="4407" y="1070"/>
              <a:ext cx="147" cy="577"/>
              <a:chOff x="4407" y="1070"/>
              <a:chExt cx="147" cy="577"/>
            </a:xfrm>
          </p:grpSpPr>
          <p:sp>
            <p:nvSpPr>
              <p:cNvPr id="54281" name="Freeform 9"/>
              <p:cNvSpPr>
                <a:spLocks noChangeArrowheads="1"/>
              </p:cNvSpPr>
              <p:nvPr/>
            </p:nvSpPr>
            <p:spPr bwMode="auto">
              <a:xfrm>
                <a:off x="4407" y="1070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82" name="Line 10"/>
              <p:cNvSpPr>
                <a:spLocks noChangeShapeType="1"/>
              </p:cNvSpPr>
              <p:nvPr/>
            </p:nvSpPr>
            <p:spPr bwMode="auto">
              <a:xfrm>
                <a:off x="4507" y="1170"/>
                <a:ext cx="47" cy="477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4283" name="Text Box 11"/>
            <p:cNvSpPr txBox="1">
              <a:spLocks noChangeArrowheads="1"/>
            </p:cNvSpPr>
            <p:nvPr/>
          </p:nvSpPr>
          <p:spPr bwMode="auto">
            <a:xfrm>
              <a:off x="4466" y="1715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grpSp>
        <p:nvGrpSpPr>
          <p:cNvPr id="54284" name="Group 12"/>
          <p:cNvGrpSpPr>
            <a:grpSpLocks/>
          </p:cNvGrpSpPr>
          <p:nvPr/>
        </p:nvGrpSpPr>
        <p:grpSpPr bwMode="auto">
          <a:xfrm>
            <a:off x="7264400" y="1765300"/>
            <a:ext cx="385763" cy="1423988"/>
            <a:chOff x="4576" y="1112"/>
            <a:chExt cx="243" cy="897"/>
          </a:xfrm>
        </p:grpSpPr>
        <p:grpSp>
          <p:nvGrpSpPr>
            <p:cNvPr id="54285" name="Group 13"/>
            <p:cNvGrpSpPr>
              <a:grpSpLocks/>
            </p:cNvGrpSpPr>
            <p:nvPr/>
          </p:nvGrpSpPr>
          <p:grpSpPr bwMode="auto">
            <a:xfrm>
              <a:off x="4576" y="1112"/>
              <a:ext cx="138" cy="553"/>
              <a:chOff x="4576" y="1112"/>
              <a:chExt cx="138" cy="553"/>
            </a:xfrm>
          </p:grpSpPr>
          <p:sp>
            <p:nvSpPr>
              <p:cNvPr id="54286" name="Freeform 14"/>
              <p:cNvSpPr>
                <a:spLocks noChangeArrowheads="1"/>
              </p:cNvSpPr>
              <p:nvPr/>
            </p:nvSpPr>
            <p:spPr bwMode="auto">
              <a:xfrm>
                <a:off x="4576" y="1112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87" name="Line 15"/>
              <p:cNvSpPr>
                <a:spLocks noChangeShapeType="1"/>
              </p:cNvSpPr>
              <p:nvPr/>
            </p:nvSpPr>
            <p:spPr bwMode="auto">
              <a:xfrm>
                <a:off x="4663" y="1225"/>
                <a:ext cx="28" cy="44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4288" name="Text Box 16"/>
            <p:cNvSpPr txBox="1">
              <a:spLocks noChangeArrowheads="1"/>
            </p:cNvSpPr>
            <p:nvPr/>
          </p:nvSpPr>
          <p:spPr bwMode="auto">
            <a:xfrm>
              <a:off x="4617" y="1720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grpSp>
        <p:nvGrpSpPr>
          <p:cNvPr id="54289" name="Group 17"/>
          <p:cNvGrpSpPr>
            <a:grpSpLocks/>
          </p:cNvGrpSpPr>
          <p:nvPr/>
        </p:nvGrpSpPr>
        <p:grpSpPr bwMode="auto">
          <a:xfrm>
            <a:off x="7512050" y="1938338"/>
            <a:ext cx="422275" cy="1239837"/>
            <a:chOff x="4732" y="1221"/>
            <a:chExt cx="266" cy="781"/>
          </a:xfrm>
        </p:grpSpPr>
        <p:grpSp>
          <p:nvGrpSpPr>
            <p:cNvPr id="54290" name="Group 18"/>
            <p:cNvGrpSpPr>
              <a:grpSpLocks/>
            </p:cNvGrpSpPr>
            <p:nvPr/>
          </p:nvGrpSpPr>
          <p:grpSpPr bwMode="auto">
            <a:xfrm>
              <a:off x="4732" y="1221"/>
              <a:ext cx="138" cy="444"/>
              <a:chOff x="4732" y="1221"/>
              <a:chExt cx="138" cy="444"/>
            </a:xfrm>
          </p:grpSpPr>
          <p:sp>
            <p:nvSpPr>
              <p:cNvPr id="54291" name="Freeform 19"/>
              <p:cNvSpPr>
                <a:spLocks noChangeArrowheads="1"/>
              </p:cNvSpPr>
              <p:nvPr/>
            </p:nvSpPr>
            <p:spPr bwMode="auto">
              <a:xfrm>
                <a:off x="4732" y="1221"/>
                <a:ext cx="138" cy="76"/>
              </a:xfrm>
              <a:custGeom>
                <a:avLst/>
                <a:gdLst>
                  <a:gd name="T0" fmla="*/ 0 w 146"/>
                  <a:gd name="T1" fmla="*/ 0 h 84"/>
                  <a:gd name="T2" fmla="*/ 73 w 146"/>
                  <a:gd name="T3" fmla="*/ 82 h 84"/>
                  <a:gd name="T4" fmla="*/ 146 w 146"/>
                  <a:gd name="T5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6" h="84">
                    <a:moveTo>
                      <a:pt x="0" y="0"/>
                    </a:moveTo>
                    <a:cubicBezTo>
                      <a:pt x="24" y="40"/>
                      <a:pt x="49" y="80"/>
                      <a:pt x="73" y="82"/>
                    </a:cubicBezTo>
                    <a:cubicBezTo>
                      <a:pt x="97" y="84"/>
                      <a:pt x="137" y="23"/>
                      <a:pt x="146" y="9"/>
                    </a:cubicBezTo>
                  </a:path>
                </a:pathLst>
              </a:custGeom>
              <a:noFill/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292" name="Line 20"/>
              <p:cNvSpPr>
                <a:spLocks noChangeShapeType="1"/>
              </p:cNvSpPr>
              <p:nvPr/>
            </p:nvSpPr>
            <p:spPr bwMode="auto">
              <a:xfrm>
                <a:off x="4837" y="1335"/>
                <a:ext cx="19" cy="33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4293" name="Text Box 21"/>
            <p:cNvSpPr txBox="1">
              <a:spLocks noChangeArrowheads="1"/>
            </p:cNvSpPr>
            <p:nvPr/>
          </p:nvSpPr>
          <p:spPr bwMode="auto">
            <a:xfrm>
              <a:off x="4796" y="1713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</p:grpSp>
      <p:pic>
        <p:nvPicPr>
          <p:cNvPr id="5429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63" y="3943350"/>
            <a:ext cx="1303337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7300913" y="3513138"/>
            <a:ext cx="1247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XOR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22DCE9F-010E-4A81-9ACF-37545997999B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000" b="1"/>
              <a:t>Figure 6–44</a:t>
            </a:r>
            <a:r>
              <a:rPr lang="en-US" altLang="en-US" sz="2000"/>
              <a:t>      </a:t>
            </a:r>
            <a:br>
              <a:rPr lang="en-US" altLang="en-US" sz="2000"/>
            </a:br>
            <a:r>
              <a:rPr lang="en-US" altLang="en-US" sz="2000"/>
              <a:t>Four-bit Gray-to-binary conversion logic. 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190625"/>
            <a:ext cx="4851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5413375" y="1117600"/>
            <a:ext cx="313531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Convert 1 0 1 0 to Gray</a:t>
            </a:r>
          </a:p>
        </p:txBody>
      </p:sp>
      <p:grpSp>
        <p:nvGrpSpPr>
          <p:cNvPr id="55300" name="Group 4"/>
          <p:cNvGrpSpPr>
            <a:grpSpLocks/>
          </p:cNvGrpSpPr>
          <p:nvPr/>
        </p:nvGrpSpPr>
        <p:grpSpPr bwMode="auto">
          <a:xfrm>
            <a:off x="6451600" y="1676400"/>
            <a:ext cx="320675" cy="1419225"/>
            <a:chOff x="4064" y="1056"/>
            <a:chExt cx="202" cy="894"/>
          </a:xfrm>
        </p:grpSpPr>
        <p:sp>
          <p:nvSpPr>
            <p:cNvPr id="55301" name="Line 5"/>
            <p:cNvSpPr>
              <a:spLocks noChangeShapeType="1"/>
            </p:cNvSpPr>
            <p:nvPr/>
          </p:nvSpPr>
          <p:spPr bwMode="auto">
            <a:xfrm>
              <a:off x="4156" y="1056"/>
              <a:ext cx="0" cy="559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02" name="Text Box 6"/>
            <p:cNvSpPr txBox="1">
              <a:spLocks noChangeArrowheads="1"/>
            </p:cNvSpPr>
            <p:nvPr/>
          </p:nvSpPr>
          <p:spPr bwMode="auto">
            <a:xfrm>
              <a:off x="4064" y="1661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849688"/>
            <a:ext cx="1303338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902450" y="3419475"/>
            <a:ext cx="1247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XOR</a:t>
            </a:r>
          </a:p>
        </p:txBody>
      </p:sp>
      <p:grpSp>
        <p:nvGrpSpPr>
          <p:cNvPr id="55305" name="Group 9"/>
          <p:cNvGrpSpPr>
            <a:grpSpLocks/>
          </p:cNvGrpSpPr>
          <p:nvPr/>
        </p:nvGrpSpPr>
        <p:grpSpPr bwMode="auto">
          <a:xfrm>
            <a:off x="6677025" y="1566863"/>
            <a:ext cx="334963" cy="1520825"/>
            <a:chOff x="4206" y="987"/>
            <a:chExt cx="211" cy="958"/>
          </a:xfrm>
        </p:grpSpPr>
        <p:sp>
          <p:nvSpPr>
            <p:cNvPr id="55306" name="Line 10"/>
            <p:cNvSpPr>
              <a:spLocks noChangeShapeType="1"/>
            </p:cNvSpPr>
            <p:nvPr/>
          </p:nvSpPr>
          <p:spPr bwMode="auto">
            <a:xfrm>
              <a:off x="4320" y="1091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07" name="Text Box 11"/>
            <p:cNvSpPr txBox="1">
              <a:spLocks noChangeArrowheads="1"/>
            </p:cNvSpPr>
            <p:nvPr/>
          </p:nvSpPr>
          <p:spPr bwMode="auto">
            <a:xfrm>
              <a:off x="4215" y="1656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55308" name="Line 12"/>
            <p:cNvSpPr>
              <a:spLocks noChangeShapeType="1"/>
            </p:cNvSpPr>
            <p:nvPr/>
          </p:nvSpPr>
          <p:spPr bwMode="auto">
            <a:xfrm flipV="1">
              <a:off x="4206" y="986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9" name="Group 13"/>
          <p:cNvGrpSpPr>
            <a:grpSpLocks/>
          </p:cNvGrpSpPr>
          <p:nvPr/>
        </p:nvGrpSpPr>
        <p:grpSpPr bwMode="auto">
          <a:xfrm>
            <a:off x="6931025" y="1617663"/>
            <a:ext cx="320675" cy="1477962"/>
            <a:chOff x="4366" y="1019"/>
            <a:chExt cx="202" cy="931"/>
          </a:xfrm>
        </p:grpSpPr>
        <p:sp>
          <p:nvSpPr>
            <p:cNvPr id="55310" name="Text Box 14"/>
            <p:cNvSpPr txBox="1">
              <a:spLocks noChangeArrowheads="1"/>
            </p:cNvSpPr>
            <p:nvPr/>
          </p:nvSpPr>
          <p:spPr bwMode="auto">
            <a:xfrm>
              <a:off x="4366" y="1661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55311" name="Line 15"/>
            <p:cNvSpPr>
              <a:spLocks noChangeShapeType="1"/>
            </p:cNvSpPr>
            <p:nvPr/>
          </p:nvSpPr>
          <p:spPr bwMode="auto">
            <a:xfrm>
              <a:off x="4489" y="1123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2" name="Line 16"/>
            <p:cNvSpPr>
              <a:spLocks noChangeShapeType="1"/>
            </p:cNvSpPr>
            <p:nvPr/>
          </p:nvSpPr>
          <p:spPr bwMode="auto">
            <a:xfrm flipV="1">
              <a:off x="4375" y="1018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13" name="Group 17"/>
          <p:cNvGrpSpPr>
            <a:grpSpLocks/>
          </p:cNvGrpSpPr>
          <p:nvPr/>
        </p:nvGrpSpPr>
        <p:grpSpPr bwMode="auto">
          <a:xfrm>
            <a:off x="7192963" y="1617663"/>
            <a:ext cx="342900" cy="1466850"/>
            <a:chOff x="4531" y="1019"/>
            <a:chExt cx="216" cy="924"/>
          </a:xfrm>
        </p:grpSpPr>
        <p:sp>
          <p:nvSpPr>
            <p:cNvPr id="55314" name="Text Box 18"/>
            <p:cNvSpPr txBox="1">
              <a:spLocks noChangeArrowheads="1"/>
            </p:cNvSpPr>
            <p:nvPr/>
          </p:nvSpPr>
          <p:spPr bwMode="auto">
            <a:xfrm>
              <a:off x="4545" y="1654"/>
              <a:ext cx="20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55315" name="Line 19"/>
            <p:cNvSpPr>
              <a:spLocks noChangeShapeType="1"/>
            </p:cNvSpPr>
            <p:nvPr/>
          </p:nvSpPr>
          <p:spPr bwMode="auto">
            <a:xfrm>
              <a:off x="4645" y="1123"/>
              <a:ext cx="2" cy="4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Line 20"/>
            <p:cNvSpPr>
              <a:spLocks noChangeShapeType="1"/>
            </p:cNvSpPr>
            <p:nvPr/>
          </p:nvSpPr>
          <p:spPr bwMode="auto">
            <a:xfrm flipV="1">
              <a:off x="4531" y="1018"/>
              <a:ext cx="74" cy="513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160A8C7-5A15-4631-B28B-839EA773BF49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46163" y="2119313"/>
            <a:ext cx="7412037" cy="2009775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4-input multiplexer</a:t>
            </a:r>
          </a:p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Expanded multiplexers</a:t>
            </a:r>
          </a:p>
          <a:p>
            <a:pPr marL="341313" indent="-330200">
              <a:buClrTx/>
              <a:buFontTx/>
              <a:buNone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endParaRPr lang="en-US" altLang="en-US"/>
          </a:p>
        </p:txBody>
      </p:sp>
      <p:grpSp>
        <p:nvGrpSpPr>
          <p:cNvPr id="5632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632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632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2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2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C1F909B-6BA5-44D9-8740-11B1B23881C7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5734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792163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Multiplexers (Data Selectors)</a:t>
            </a:r>
            <a:r>
              <a:rPr lang="en-US" altLang="en-US"/>
              <a:t> 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4-input multiplexer</a:t>
            </a:r>
          </a:p>
        </p:txBody>
      </p:sp>
      <p:grpSp>
        <p:nvGrpSpPr>
          <p:cNvPr id="5734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734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734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5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352" name="Group 8"/>
          <p:cNvGrpSpPr>
            <a:grpSpLocks/>
          </p:cNvGrpSpPr>
          <p:nvPr/>
        </p:nvGrpSpPr>
        <p:grpSpPr bwMode="auto">
          <a:xfrm>
            <a:off x="609600" y="2057400"/>
            <a:ext cx="7531100" cy="3111500"/>
            <a:chOff x="384" y="1296"/>
            <a:chExt cx="4744" cy="1960"/>
          </a:xfrm>
        </p:grpSpPr>
        <p:sp>
          <p:nvSpPr>
            <p:cNvPr id="57353" name="Rectangle 9"/>
            <p:cNvSpPr>
              <a:spLocks noChangeArrowheads="1"/>
            </p:cNvSpPr>
            <p:nvPr/>
          </p:nvSpPr>
          <p:spPr bwMode="auto">
            <a:xfrm>
              <a:off x="384" y="1296"/>
              <a:ext cx="4744" cy="19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7354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728" cy="18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55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" y="1344"/>
              <a:ext cx="1912" cy="1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5735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419600"/>
            <a:ext cx="3733800" cy="1571625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838200" y="6035675"/>
            <a:ext cx="5943600" cy="92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Data-Select Inputs are 10, then Y = D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If D</a:t>
            </a:r>
            <a:r>
              <a:rPr lang="en-US" altLang="en-US" baseline="-25000"/>
              <a:t>2</a:t>
            </a:r>
            <a:r>
              <a:rPr lang="en-US" altLang="en-US"/>
              <a:t> = 0, then Y = 0.  If D</a:t>
            </a:r>
            <a:r>
              <a:rPr lang="en-US" altLang="en-US" baseline="-25000"/>
              <a:t>2</a:t>
            </a:r>
            <a:r>
              <a:rPr lang="en-US" altLang="en-US"/>
              <a:t> = 1, then Y = 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95FC65-9374-405A-A8C8-180FF8EEBC6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58369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530225"/>
            <a:ext cx="7772400" cy="4114800"/>
          </a:xfrm>
          <a:ln/>
        </p:spPr>
        <p:txBody>
          <a:bodyPr anchor="t"/>
          <a:lstStyle/>
          <a:p>
            <a:pPr marL="330200" indent="-330200" algn="l">
              <a:spcBef>
                <a:spcPts val="8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3200"/>
              <a:t>What is the output Y if we have the following inputs?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1770063"/>
            <a:ext cx="5527675" cy="393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957263" y="2613025"/>
            <a:ext cx="9715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950913" y="3668713"/>
            <a:ext cx="333375" cy="15573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  <a:br>
              <a:rPr lang="en-US" altLang="en-US"/>
            </a:br>
            <a:r>
              <a:rPr lang="en-US" altLang="en-US"/>
              <a:t>1</a:t>
            </a:r>
            <a:br>
              <a:rPr lang="en-US" altLang="en-US"/>
            </a:br>
            <a:r>
              <a:rPr lang="en-US" altLang="en-US"/>
              <a:t>0</a:t>
            </a:r>
          </a:p>
        </p:txBody>
      </p:sp>
      <p:grpSp>
        <p:nvGrpSpPr>
          <p:cNvPr id="58373" name="Group 5"/>
          <p:cNvGrpSpPr>
            <a:grpSpLocks/>
          </p:cNvGrpSpPr>
          <p:nvPr/>
        </p:nvGrpSpPr>
        <p:grpSpPr bwMode="auto">
          <a:xfrm>
            <a:off x="3614738" y="3729038"/>
            <a:ext cx="4006850" cy="946150"/>
            <a:chOff x="2277" y="2349"/>
            <a:chExt cx="2524" cy="596"/>
          </a:xfrm>
        </p:grpSpPr>
        <p:sp>
          <p:nvSpPr>
            <p:cNvPr id="58374" name="Text Box 6"/>
            <p:cNvSpPr txBox="1">
              <a:spLocks noChangeArrowheads="1"/>
            </p:cNvSpPr>
            <p:nvPr/>
          </p:nvSpPr>
          <p:spPr bwMode="auto">
            <a:xfrm>
              <a:off x="4233" y="2349"/>
              <a:ext cx="56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58375" name="Line 7"/>
            <p:cNvSpPr>
              <a:spLocks noChangeShapeType="1"/>
            </p:cNvSpPr>
            <p:nvPr/>
          </p:nvSpPr>
          <p:spPr bwMode="auto">
            <a:xfrm flipV="1">
              <a:off x="2277" y="2523"/>
              <a:ext cx="613" cy="423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376" name="Group 8"/>
          <p:cNvGrpSpPr>
            <a:grpSpLocks/>
          </p:cNvGrpSpPr>
          <p:nvPr/>
        </p:nvGrpSpPr>
        <p:grpSpPr bwMode="auto">
          <a:xfrm>
            <a:off x="957263" y="2633663"/>
            <a:ext cx="965200" cy="2611437"/>
            <a:chOff x="603" y="1659"/>
            <a:chExt cx="608" cy="1645"/>
          </a:xfrm>
        </p:grpSpPr>
        <p:sp>
          <p:nvSpPr>
            <p:cNvPr id="58377" name="Text Box 9"/>
            <p:cNvSpPr txBox="1">
              <a:spLocks noChangeArrowheads="1"/>
            </p:cNvSpPr>
            <p:nvPr/>
          </p:nvSpPr>
          <p:spPr bwMode="auto">
            <a:xfrm>
              <a:off x="607" y="1659"/>
              <a:ext cx="604" cy="5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1</a:t>
              </a:r>
            </a:p>
          </p:txBody>
        </p:sp>
        <p:sp>
          <p:nvSpPr>
            <p:cNvPr id="58378" name="Rectangle 10"/>
            <p:cNvSpPr>
              <a:spLocks noChangeArrowheads="1"/>
            </p:cNvSpPr>
            <p:nvPr/>
          </p:nvSpPr>
          <p:spPr bwMode="auto">
            <a:xfrm>
              <a:off x="603" y="2324"/>
              <a:ext cx="209" cy="9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  <a:br>
                <a:rPr lang="en-US" altLang="en-US"/>
              </a:br>
              <a:r>
                <a:rPr lang="en-US" altLang="en-US"/>
                <a:t>1</a:t>
              </a:r>
              <a:br>
                <a:rPr lang="en-US" altLang="en-US"/>
              </a:br>
              <a:r>
                <a:rPr lang="en-US" altLang="en-US"/>
                <a:t>0</a:t>
              </a:r>
            </a:p>
          </p:txBody>
        </p:sp>
      </p:grpSp>
      <p:grpSp>
        <p:nvGrpSpPr>
          <p:cNvPr id="58379" name="Group 11"/>
          <p:cNvGrpSpPr>
            <a:grpSpLocks/>
          </p:cNvGrpSpPr>
          <p:nvPr/>
        </p:nvGrpSpPr>
        <p:grpSpPr bwMode="auto">
          <a:xfrm>
            <a:off x="3621088" y="3765550"/>
            <a:ext cx="4006850" cy="1173163"/>
            <a:chOff x="2281" y="2372"/>
            <a:chExt cx="2524" cy="739"/>
          </a:xfrm>
        </p:grpSpPr>
        <p:sp>
          <p:nvSpPr>
            <p:cNvPr id="58380" name="Text Box 12"/>
            <p:cNvSpPr txBox="1">
              <a:spLocks noChangeArrowheads="1"/>
            </p:cNvSpPr>
            <p:nvPr/>
          </p:nvSpPr>
          <p:spPr bwMode="auto">
            <a:xfrm>
              <a:off x="4237" y="2372"/>
              <a:ext cx="568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58381" name="Line 13"/>
            <p:cNvSpPr>
              <a:spLocks noChangeShapeType="1"/>
            </p:cNvSpPr>
            <p:nvPr/>
          </p:nvSpPr>
          <p:spPr bwMode="auto">
            <a:xfrm flipV="1">
              <a:off x="2281" y="2546"/>
              <a:ext cx="613" cy="566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CC0E8B1-5977-4F42-BD55-A3D3D1752A6F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590800"/>
            <a:ext cx="8229600" cy="5635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/>
              <a:t>Demultiplexers </a:t>
            </a:r>
          </a:p>
        </p:txBody>
      </p:sp>
      <p:grpSp>
        <p:nvGrpSpPr>
          <p:cNvPr id="59394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59395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59396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9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9398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362200" y="3810000"/>
            <a:ext cx="5410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Reverses the multiplexing function.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Sends the data input to the selected output.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Decoders can be demultiplexers.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7" dur="1000"/>
                                        <p:tgtEl>
                                          <p:spTgt spid="5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39E30C3-39B0-4B66-8307-7EE4673E3809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Demultiplexers</a:t>
            </a:r>
            <a:r>
              <a:rPr lang="en-US" altLang="en-US"/>
              <a:t> 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2-line-to-4-line demux</a:t>
            </a:r>
          </a:p>
        </p:txBody>
      </p:sp>
      <p:grpSp>
        <p:nvGrpSpPr>
          <p:cNvPr id="60419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60420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60421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22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0423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424" name="Group 8"/>
          <p:cNvGrpSpPr>
            <a:grpSpLocks/>
          </p:cNvGrpSpPr>
          <p:nvPr/>
        </p:nvGrpSpPr>
        <p:grpSpPr bwMode="auto">
          <a:xfrm>
            <a:off x="609600" y="2133600"/>
            <a:ext cx="8216900" cy="4025900"/>
            <a:chOff x="384" y="1344"/>
            <a:chExt cx="5176" cy="2536"/>
          </a:xfrm>
        </p:grpSpPr>
        <p:sp>
          <p:nvSpPr>
            <p:cNvPr id="60425" name="Rectangle 9"/>
            <p:cNvSpPr>
              <a:spLocks noChangeArrowheads="1"/>
            </p:cNvSpPr>
            <p:nvPr/>
          </p:nvSpPr>
          <p:spPr bwMode="auto">
            <a:xfrm>
              <a:off x="384" y="1344"/>
              <a:ext cx="5176" cy="25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042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016"/>
              <a:ext cx="3736" cy="1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042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92"/>
              <a:ext cx="2344" cy="1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6042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743325" cy="15636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5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556347C-E4E1-423A-910D-1F82D3D7E589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body"/>
          </p:nvPr>
        </p:nvSpPr>
        <p:spPr>
          <a:xfrm>
            <a:off x="381000" y="381000"/>
            <a:ext cx="8382000" cy="1219200"/>
          </a:xfrm>
          <a:ln/>
        </p:spPr>
        <p:txBody>
          <a:bodyPr anchor="t"/>
          <a:lstStyle/>
          <a:p>
            <a:pPr marL="330200" indent="-330200" algn="l">
              <a:spcBef>
                <a:spcPts val="700"/>
              </a:spcBef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 sz="2800"/>
              <a:t>Find the data-output waveforms for the demultiplexer.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45577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5943600" y="1600200"/>
            <a:ext cx="27432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</a:t>
            </a:r>
            <a:r>
              <a:rPr lang="en-US" altLang="en-US" baseline="-25000"/>
              <a:t>0 </a:t>
            </a:r>
            <a:r>
              <a:rPr lang="en-US" altLang="en-US"/>
              <a:t>and S</a:t>
            </a:r>
            <a:r>
              <a:rPr lang="en-US" altLang="en-US" baseline="-25000"/>
              <a:t>1</a:t>
            </a:r>
            <a:r>
              <a:rPr lang="en-US" altLang="en-US"/>
              <a:t> select which output line will receive the input data.</a:t>
            </a:r>
          </a:p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data input is zero,</a:t>
            </a:r>
            <a:br>
              <a:rPr lang="en-US" altLang="en-US"/>
            </a:br>
            <a:r>
              <a:rPr lang="en-US" altLang="en-US"/>
              <a:t>then all outputs will be zero.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782888" y="3632200"/>
            <a:ext cx="2690812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168650" y="3683000"/>
            <a:ext cx="2355850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3544888" y="3697288"/>
            <a:ext cx="211137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Rectangle 7"/>
          <p:cNvSpPr>
            <a:spLocks noChangeArrowheads="1"/>
          </p:cNvSpPr>
          <p:nvPr/>
        </p:nvSpPr>
        <p:spPr bwMode="auto">
          <a:xfrm>
            <a:off x="3951288" y="3711575"/>
            <a:ext cx="1601787" cy="21288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4314825" y="3741738"/>
            <a:ext cx="1254125" cy="21288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D9EC3A2-DDA8-4F95-B9E7-59C2DA31642A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4572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Parity Generators/Checkers</a:t>
            </a:r>
            <a:r>
              <a:rPr lang="en-US" altLang="en-US"/>
              <a:t> 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60960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Parity generator/checker</a:t>
            </a:r>
          </a:p>
        </p:txBody>
      </p:sp>
      <p:grpSp>
        <p:nvGrpSpPr>
          <p:cNvPr id="62467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62468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62469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0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1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543800" cy="4078288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3686175" y="1887538"/>
            <a:ext cx="50673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Sum of even number of 1s is always 0.</a:t>
            </a:r>
            <a:br>
              <a:rPr lang="en-US" altLang="en-US"/>
            </a:br>
            <a:r>
              <a:rPr lang="en-US" altLang="en-US"/>
              <a:t>Sum of odd number of 1s is always 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1" dur="500"/>
                                        <p:tgtEl>
                                          <p:spTgt spid="6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16E948-D650-4D86-AA39-68F551FB06A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Full-Adder – Extra Input</a:t>
            </a:r>
            <a:r>
              <a:rPr lang="en-US" altLang="en-US"/>
              <a:t> </a:t>
            </a:r>
          </a:p>
        </p:txBody>
      </p:sp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8195" name="Group 3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8196" name="Line 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7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8032750" cy="485775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58C74B2-D690-44DC-84B2-36B864DBCD33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800" b="1"/>
              <a:t>Figure 6–76.  Problem 4.  Find the sum based on the inputs.</a:t>
            </a:r>
            <a:br>
              <a:rPr lang="en-US" altLang="en-US" sz="1800" b="1"/>
            </a:br>
            <a:r>
              <a:rPr lang="en-US" altLang="en-US" sz="1800" b="1"/>
              <a:t>Note: We are adding A = 111 to B = 101.</a:t>
            </a:r>
            <a:r>
              <a:rPr lang="en-US" altLang="en-US" sz="1200" b="1"/>
              <a:t>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914400"/>
            <a:ext cx="6923087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63491" name="Group 3"/>
          <p:cNvGrpSpPr>
            <a:grpSpLocks/>
          </p:cNvGrpSpPr>
          <p:nvPr/>
        </p:nvGrpSpPr>
        <p:grpSpPr bwMode="auto">
          <a:xfrm>
            <a:off x="1131888" y="5805488"/>
            <a:ext cx="6243637" cy="458787"/>
            <a:chOff x="713" y="3657"/>
            <a:chExt cx="3933" cy="289"/>
          </a:xfrm>
        </p:grpSpPr>
        <p:sp>
          <p:nvSpPr>
            <p:cNvPr id="63492" name="Text Box 4"/>
            <p:cNvSpPr txBox="1">
              <a:spLocks noChangeArrowheads="1"/>
            </p:cNvSpPr>
            <p:nvPr/>
          </p:nvSpPr>
          <p:spPr bwMode="auto">
            <a:xfrm>
              <a:off x="4297" y="3657"/>
              <a:ext cx="349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2861" y="3657"/>
              <a:ext cx="3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0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1509" y="3657"/>
              <a:ext cx="28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>
              <a:off x="713" y="3657"/>
              <a:ext cx="33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CE389B7-4AC0-41C1-A8E9-75E4B777C3B1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6–80  Problem 14.  Plot the 3 outputs (A&gt;B, A=B, A&lt;B)</a:t>
            </a:r>
            <a:r>
              <a:rPr lang="en-US" altLang="en-US" sz="1200" b="1"/>
              <a:t> 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088"/>
            <a:ext cx="5422900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5322888" y="1338263"/>
            <a:ext cx="4049712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/>
              <a:t>A</a:t>
            </a:r>
            <a:r>
              <a:rPr lang="en-US" altLang="en-US" sz="2000" baseline="-25000"/>
              <a:t>3</a:t>
            </a:r>
            <a:r>
              <a:rPr lang="en-US" altLang="en-US" sz="2000"/>
              <a:t>A</a:t>
            </a:r>
            <a:r>
              <a:rPr lang="en-US" altLang="en-US" sz="2000" baseline="-25000"/>
              <a:t>2</a:t>
            </a:r>
            <a:r>
              <a:rPr lang="en-US" altLang="en-US" sz="2000"/>
              <a:t>A</a:t>
            </a:r>
            <a:r>
              <a:rPr lang="en-US" altLang="en-US" sz="2000" baseline="-25000"/>
              <a:t>1</a:t>
            </a:r>
            <a:r>
              <a:rPr lang="en-US" altLang="en-US" sz="2000"/>
              <a:t>A</a:t>
            </a:r>
            <a:r>
              <a:rPr lang="en-US" altLang="en-US" sz="2000" baseline="-25000"/>
              <a:t>0</a:t>
            </a:r>
            <a:r>
              <a:rPr lang="en-US" altLang="en-US" sz="2000"/>
              <a:t>   B</a:t>
            </a:r>
            <a:r>
              <a:rPr lang="en-US" altLang="en-US" sz="2000" baseline="-25000"/>
              <a:t>3</a:t>
            </a:r>
            <a:r>
              <a:rPr lang="en-US" altLang="en-US" sz="2000"/>
              <a:t>B</a:t>
            </a:r>
            <a:r>
              <a:rPr lang="en-US" altLang="en-US" sz="2000" baseline="-25000"/>
              <a:t>2</a:t>
            </a:r>
            <a:r>
              <a:rPr lang="en-US" altLang="en-US" sz="2000"/>
              <a:t>B</a:t>
            </a:r>
            <a:r>
              <a:rPr lang="en-US" altLang="en-US" sz="2000" baseline="-25000"/>
              <a:t>1</a:t>
            </a:r>
            <a:r>
              <a:rPr lang="en-US" altLang="en-US" sz="2000"/>
              <a:t>B</a:t>
            </a:r>
            <a:r>
              <a:rPr lang="en-US" altLang="en-US" sz="2000" baseline="-25000"/>
              <a:t>0    </a:t>
            </a:r>
            <a:r>
              <a:rPr lang="en-US" altLang="en-US" sz="1200" b="1"/>
              <a:t>A&gt;B   A = B   A&lt;B</a:t>
            </a:r>
            <a:br>
              <a:rPr lang="en-US" altLang="en-US" sz="2000" b="1"/>
            </a:br>
            <a:r>
              <a:rPr lang="en-US" altLang="en-US" sz="2000" baseline="-25000"/>
              <a:t> </a:t>
            </a:r>
            <a:r>
              <a:rPr lang="en-US" altLang="en-US" sz="2000"/>
              <a:t>1  0  0  1      0  1  0  0    1      0      0</a:t>
            </a:r>
            <a:br>
              <a:rPr lang="en-US" altLang="en-US" sz="2000"/>
            </a:br>
            <a:r>
              <a:rPr lang="en-US" altLang="en-US" sz="2000"/>
              <a:t> 1  1  1  1      1  1  1  1    0      1      0</a:t>
            </a:r>
            <a:br>
              <a:rPr lang="en-US" altLang="en-US" sz="2000"/>
            </a:br>
            <a:r>
              <a:rPr lang="en-US" altLang="en-US" sz="2000"/>
              <a:t> 1  1  1  0      0  0  1  0    1      0      0</a:t>
            </a:r>
            <a:br>
              <a:rPr lang="en-US" altLang="en-US" sz="2000"/>
            </a:br>
            <a:r>
              <a:rPr lang="en-US" altLang="en-US" sz="2000"/>
              <a:t> 1  1  0  0      0  0  1  1    1      0      0</a:t>
            </a:r>
            <a:br>
              <a:rPr lang="en-US" altLang="en-US" sz="2000"/>
            </a:br>
            <a:r>
              <a:rPr lang="en-US" altLang="en-US" sz="2000"/>
              <a:t> 0  1  0  1      1  1  0  0    0      0      1</a:t>
            </a:r>
          </a:p>
        </p:txBody>
      </p:sp>
      <p:grpSp>
        <p:nvGrpSpPr>
          <p:cNvPr id="64516" name="Group 4"/>
          <p:cNvGrpSpPr>
            <a:grpSpLocks/>
          </p:cNvGrpSpPr>
          <p:nvPr/>
        </p:nvGrpSpPr>
        <p:grpSpPr bwMode="auto">
          <a:xfrm>
            <a:off x="0" y="4354513"/>
            <a:ext cx="2287588" cy="415925"/>
            <a:chOff x="0" y="2743"/>
            <a:chExt cx="1441" cy="262"/>
          </a:xfrm>
        </p:grpSpPr>
        <p:sp>
          <p:nvSpPr>
            <p:cNvPr id="64517" name="Text Box 5"/>
            <p:cNvSpPr txBox="1">
              <a:spLocks noChangeArrowheads="1"/>
            </p:cNvSpPr>
            <p:nvPr/>
          </p:nvSpPr>
          <p:spPr bwMode="auto">
            <a:xfrm>
              <a:off x="0" y="2798"/>
              <a:ext cx="47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A&gt;B</a:t>
              </a:r>
            </a:p>
          </p:txBody>
        </p:sp>
        <p:grpSp>
          <p:nvGrpSpPr>
            <p:cNvPr id="64518" name="Group 6"/>
            <p:cNvGrpSpPr>
              <a:grpSpLocks/>
            </p:cNvGrpSpPr>
            <p:nvPr/>
          </p:nvGrpSpPr>
          <p:grpSpPr bwMode="auto">
            <a:xfrm>
              <a:off x="165" y="2743"/>
              <a:ext cx="1276" cy="262"/>
              <a:chOff x="165" y="2743"/>
              <a:chExt cx="1276" cy="262"/>
            </a:xfrm>
          </p:grpSpPr>
          <p:sp>
            <p:nvSpPr>
              <p:cNvPr id="64519" name="Line 7"/>
              <p:cNvSpPr>
                <a:spLocks noChangeShapeType="1"/>
              </p:cNvSpPr>
              <p:nvPr/>
            </p:nvSpPr>
            <p:spPr bwMode="auto">
              <a:xfrm>
                <a:off x="165" y="3001"/>
                <a:ext cx="101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0" name="Line 8"/>
              <p:cNvSpPr>
                <a:spLocks noChangeShapeType="1"/>
              </p:cNvSpPr>
              <p:nvPr/>
            </p:nvSpPr>
            <p:spPr bwMode="auto">
              <a:xfrm>
                <a:off x="274" y="2761"/>
                <a:ext cx="0" cy="232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1" name="Line 9"/>
              <p:cNvSpPr>
                <a:spLocks noChangeShapeType="1"/>
              </p:cNvSpPr>
              <p:nvPr/>
            </p:nvSpPr>
            <p:spPr bwMode="auto">
              <a:xfrm>
                <a:off x="283" y="2761"/>
                <a:ext cx="221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2" name="Line 10"/>
              <p:cNvSpPr>
                <a:spLocks noChangeShapeType="1"/>
              </p:cNvSpPr>
              <p:nvPr/>
            </p:nvSpPr>
            <p:spPr bwMode="auto">
              <a:xfrm>
                <a:off x="512" y="2752"/>
                <a:ext cx="0" cy="232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3" name="Line 11"/>
              <p:cNvSpPr>
                <a:spLocks noChangeShapeType="1"/>
              </p:cNvSpPr>
              <p:nvPr/>
            </p:nvSpPr>
            <p:spPr bwMode="auto">
              <a:xfrm>
                <a:off x="521" y="3001"/>
                <a:ext cx="22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4" name="Line 12"/>
              <p:cNvSpPr>
                <a:spLocks noChangeShapeType="1"/>
              </p:cNvSpPr>
              <p:nvPr/>
            </p:nvSpPr>
            <p:spPr bwMode="auto">
              <a:xfrm flipV="1">
                <a:off x="758" y="2752"/>
                <a:ext cx="0" cy="248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5" name="Line 13"/>
              <p:cNvSpPr>
                <a:spLocks noChangeShapeType="1"/>
              </p:cNvSpPr>
              <p:nvPr/>
            </p:nvSpPr>
            <p:spPr bwMode="auto">
              <a:xfrm>
                <a:off x="759" y="2743"/>
                <a:ext cx="458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6" name="Line 14"/>
              <p:cNvSpPr>
                <a:spLocks noChangeShapeType="1"/>
              </p:cNvSpPr>
              <p:nvPr/>
            </p:nvSpPr>
            <p:spPr bwMode="auto">
              <a:xfrm>
                <a:off x="1225" y="2743"/>
                <a:ext cx="0" cy="25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27" name="Line 15"/>
              <p:cNvSpPr>
                <a:spLocks noChangeShapeType="1"/>
              </p:cNvSpPr>
              <p:nvPr/>
            </p:nvSpPr>
            <p:spPr bwMode="auto">
              <a:xfrm>
                <a:off x="1221" y="3006"/>
                <a:ext cx="220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4528" name="Group 16"/>
          <p:cNvGrpSpPr>
            <a:grpSpLocks/>
          </p:cNvGrpSpPr>
          <p:nvPr/>
        </p:nvGrpSpPr>
        <p:grpSpPr bwMode="auto">
          <a:xfrm>
            <a:off x="0" y="4986338"/>
            <a:ext cx="2308225" cy="398462"/>
            <a:chOff x="0" y="3141"/>
            <a:chExt cx="1454" cy="251"/>
          </a:xfrm>
        </p:grpSpPr>
        <p:sp>
          <p:nvSpPr>
            <p:cNvPr id="64529" name="Line 17"/>
            <p:cNvSpPr>
              <a:spLocks noChangeShapeType="1"/>
            </p:cNvSpPr>
            <p:nvPr/>
          </p:nvSpPr>
          <p:spPr bwMode="auto">
            <a:xfrm>
              <a:off x="187" y="3389"/>
              <a:ext cx="31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0" name="Line 18"/>
            <p:cNvSpPr>
              <a:spLocks noChangeShapeType="1"/>
            </p:cNvSpPr>
            <p:nvPr/>
          </p:nvSpPr>
          <p:spPr bwMode="auto">
            <a:xfrm flipV="1">
              <a:off x="524" y="3140"/>
              <a:ext cx="0" cy="2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1" name="Line 19"/>
            <p:cNvSpPr>
              <a:spLocks noChangeShapeType="1"/>
            </p:cNvSpPr>
            <p:nvPr/>
          </p:nvSpPr>
          <p:spPr bwMode="auto">
            <a:xfrm>
              <a:off x="526" y="3151"/>
              <a:ext cx="22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2" name="Line 20"/>
            <p:cNvSpPr>
              <a:spLocks noChangeShapeType="1"/>
            </p:cNvSpPr>
            <p:nvPr/>
          </p:nvSpPr>
          <p:spPr bwMode="auto">
            <a:xfrm>
              <a:off x="755" y="3142"/>
              <a:ext cx="0" cy="231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3" name="Line 21"/>
            <p:cNvSpPr>
              <a:spLocks noChangeShapeType="1"/>
            </p:cNvSpPr>
            <p:nvPr/>
          </p:nvSpPr>
          <p:spPr bwMode="auto">
            <a:xfrm>
              <a:off x="768" y="3393"/>
              <a:ext cx="68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4" name="Text Box 22"/>
            <p:cNvSpPr txBox="1">
              <a:spLocks noChangeArrowheads="1"/>
            </p:cNvSpPr>
            <p:nvPr/>
          </p:nvSpPr>
          <p:spPr bwMode="auto">
            <a:xfrm>
              <a:off x="0" y="3178"/>
              <a:ext cx="30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A=B</a:t>
              </a:r>
            </a:p>
          </p:txBody>
        </p:sp>
      </p:grpSp>
      <p:grpSp>
        <p:nvGrpSpPr>
          <p:cNvPr id="64535" name="Group 23"/>
          <p:cNvGrpSpPr>
            <a:grpSpLocks/>
          </p:cNvGrpSpPr>
          <p:nvPr/>
        </p:nvGrpSpPr>
        <p:grpSpPr bwMode="auto">
          <a:xfrm>
            <a:off x="0" y="5618163"/>
            <a:ext cx="2311400" cy="398462"/>
            <a:chOff x="0" y="3539"/>
            <a:chExt cx="1456" cy="251"/>
          </a:xfrm>
        </p:grpSpPr>
        <p:sp>
          <p:nvSpPr>
            <p:cNvPr id="64536" name="Line 24"/>
            <p:cNvSpPr>
              <a:spLocks noChangeShapeType="1"/>
            </p:cNvSpPr>
            <p:nvPr/>
          </p:nvSpPr>
          <p:spPr bwMode="auto">
            <a:xfrm>
              <a:off x="178" y="3791"/>
              <a:ext cx="1017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7" name="Line 25"/>
            <p:cNvSpPr>
              <a:spLocks noChangeShapeType="1"/>
            </p:cNvSpPr>
            <p:nvPr/>
          </p:nvSpPr>
          <p:spPr bwMode="auto">
            <a:xfrm flipV="1">
              <a:off x="1226" y="3538"/>
              <a:ext cx="0" cy="24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8" name="Line 26"/>
            <p:cNvSpPr>
              <a:spLocks noChangeShapeType="1"/>
            </p:cNvSpPr>
            <p:nvPr/>
          </p:nvSpPr>
          <p:spPr bwMode="auto">
            <a:xfrm>
              <a:off x="1228" y="3549"/>
              <a:ext cx="221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9" name="Line 27"/>
            <p:cNvSpPr>
              <a:spLocks noChangeShapeType="1"/>
            </p:cNvSpPr>
            <p:nvPr/>
          </p:nvSpPr>
          <p:spPr bwMode="auto">
            <a:xfrm>
              <a:off x="1457" y="3540"/>
              <a:ext cx="0" cy="231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40" name="Text Box 28"/>
            <p:cNvSpPr txBox="1">
              <a:spLocks noChangeArrowheads="1"/>
            </p:cNvSpPr>
            <p:nvPr/>
          </p:nvSpPr>
          <p:spPr bwMode="auto">
            <a:xfrm>
              <a:off x="0" y="3607"/>
              <a:ext cx="31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625"/>
                </a:spcBef>
                <a:buClrTx/>
                <a:buFontTx/>
                <a:buNone/>
              </a:pPr>
              <a:r>
                <a:rPr lang="en-US" altLang="en-US" sz="1000"/>
                <a:t>A&lt;B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17130BD-7A70-4B0F-AA3A-95F4947926AE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6553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6–84.  Problem 22.</a:t>
            </a:r>
            <a:r>
              <a:rPr lang="en-US" altLang="en-US" sz="1400" b="1"/>
              <a:t>   </a:t>
            </a:r>
            <a:r>
              <a:rPr lang="en-US" altLang="en-US" sz="2400" b="1"/>
              <a:t>Find sequence of digits that appear.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06613"/>
            <a:ext cx="8342313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43894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5400675" y="4826000"/>
            <a:ext cx="3424238" cy="233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A</a:t>
            </a:r>
            <a:r>
              <a:rPr lang="en-US" altLang="en-US" baseline="-25000"/>
              <a:t>3</a:t>
            </a:r>
            <a:r>
              <a:rPr lang="en-US" altLang="en-US"/>
              <a:t>A</a:t>
            </a:r>
            <a:r>
              <a:rPr lang="en-US" altLang="en-US" baseline="-25000"/>
              <a:t>2</a:t>
            </a:r>
            <a:r>
              <a:rPr lang="en-US" altLang="en-US"/>
              <a:t>A</a:t>
            </a:r>
            <a:r>
              <a:rPr lang="en-US" altLang="en-US" baseline="-25000"/>
              <a:t>1</a:t>
            </a:r>
            <a:r>
              <a:rPr lang="en-US" altLang="en-US"/>
              <a:t>A</a:t>
            </a:r>
            <a:r>
              <a:rPr lang="en-US" altLang="en-US" baseline="-25000"/>
              <a:t>0</a:t>
            </a:r>
            <a:br>
              <a:rPr lang="en-US" altLang="en-US" baseline="-25000"/>
            </a:br>
            <a:r>
              <a:rPr lang="en-US" altLang="en-US"/>
              <a:t> 0  0  0  0          0</a:t>
            </a:r>
            <a:br>
              <a:rPr lang="en-US" altLang="en-US"/>
            </a:br>
            <a:r>
              <a:rPr lang="en-US" altLang="en-US"/>
              <a:t> 1  0  0  1          9</a:t>
            </a:r>
            <a:br>
              <a:rPr lang="en-US" altLang="en-US"/>
            </a:br>
            <a:r>
              <a:rPr lang="en-US" altLang="en-US"/>
              <a:t> 1  1  1  1          undefined       </a:t>
            </a:r>
            <a:br>
              <a:rPr lang="en-US" altLang="en-US"/>
            </a:br>
            <a:r>
              <a:rPr lang="en-US" altLang="en-US"/>
              <a:t> 0  1  1  1          7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681038" y="142240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3</a:t>
            </a: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688975" y="2751138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2</a:t>
            </a: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703263" y="407035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1</a:t>
            </a:r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703263" y="5435600"/>
            <a:ext cx="377825" cy="460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1BA221-E999-4EDA-A200-61A4E67ED48F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2400" b="1"/>
              <a:t>Figure 6–85.  Like Problem 28.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66800"/>
            <a:ext cx="47783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320040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/>
              <a:t>If S</a:t>
            </a:r>
            <a:r>
              <a:rPr lang="en-US" altLang="en-US" baseline="-25000"/>
              <a:t>0</a:t>
            </a:r>
            <a:r>
              <a:rPr lang="en-US" altLang="en-US"/>
              <a:t>S</a:t>
            </a:r>
            <a:r>
              <a:rPr lang="en-US" altLang="en-US" baseline="-25000"/>
              <a:t>1</a:t>
            </a:r>
            <a:r>
              <a:rPr lang="en-US" altLang="en-US"/>
              <a:t> = 11 and</a:t>
            </a:r>
            <a:br>
              <a:rPr lang="en-US" altLang="en-US"/>
            </a:br>
            <a:r>
              <a:rPr lang="en-US" altLang="en-US"/>
              <a:t>D</a:t>
            </a:r>
            <a:r>
              <a:rPr lang="en-US" altLang="en-US" baseline="-25000"/>
              <a:t>3</a:t>
            </a:r>
            <a:r>
              <a:rPr lang="en-US" altLang="en-US"/>
              <a:t>D</a:t>
            </a:r>
            <a:r>
              <a:rPr lang="en-US" altLang="en-US" baseline="-25000"/>
              <a:t>2</a:t>
            </a:r>
            <a:r>
              <a:rPr lang="en-US" altLang="en-US"/>
              <a:t>D</a:t>
            </a:r>
            <a:r>
              <a:rPr lang="en-US" altLang="en-US" baseline="-25000"/>
              <a:t>1</a:t>
            </a:r>
            <a:r>
              <a:rPr lang="en-US" altLang="en-US"/>
              <a:t>D</a:t>
            </a:r>
            <a:r>
              <a:rPr lang="en-US" altLang="en-US" baseline="-25000"/>
              <a:t>0</a:t>
            </a:r>
            <a:r>
              <a:rPr lang="en-US" altLang="en-US"/>
              <a:t> = 1001,</a:t>
            </a:r>
            <a:br>
              <a:rPr lang="en-US" altLang="en-US"/>
            </a:br>
            <a:r>
              <a:rPr lang="en-US" altLang="en-US"/>
              <a:t>what is the output?</a:t>
            </a:r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5675313" y="3176588"/>
            <a:ext cx="3455987" cy="1382712"/>
            <a:chOff x="3575" y="2001"/>
            <a:chExt cx="2177" cy="871"/>
          </a:xfrm>
        </p:grpSpPr>
        <p:sp>
          <p:nvSpPr>
            <p:cNvPr id="66565" name="Line 5"/>
            <p:cNvSpPr>
              <a:spLocks noChangeShapeType="1"/>
            </p:cNvSpPr>
            <p:nvPr/>
          </p:nvSpPr>
          <p:spPr bwMode="auto">
            <a:xfrm flipV="1">
              <a:off x="3575" y="2168"/>
              <a:ext cx="815" cy="705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66" name="Text Box 6"/>
            <p:cNvSpPr txBox="1">
              <a:spLocks noChangeArrowheads="1"/>
            </p:cNvSpPr>
            <p:nvPr/>
          </p:nvSpPr>
          <p:spPr bwMode="auto">
            <a:xfrm>
              <a:off x="5230" y="2001"/>
              <a:ext cx="52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1pPr>
              <a:lvl2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2pPr>
              <a:lvl3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3pPr>
              <a:lvl4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4pPr>
              <a:lvl5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Noto Sans CJK SC Regular" charset="0"/>
                </a:defRPr>
              </a:lvl9pPr>
            </a:lstStyle>
            <a:p>
              <a:pPr>
                <a:spcBef>
                  <a:spcPts val="1500"/>
                </a:spcBef>
                <a:buClrTx/>
                <a:buFontTx/>
                <a:buNone/>
              </a:pPr>
              <a:r>
                <a:rPr lang="en-US" altLang="en-US"/>
                <a:t>= 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AB100F2-99F2-483E-A90D-66B8198E839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6–4</a:t>
            </a:r>
            <a:r>
              <a:rPr lang="en-US" altLang="en-US" sz="1600"/>
              <a:t>      Full-adder logic.</a:t>
            </a:r>
            <a:r>
              <a:rPr lang="en-US" altLang="en-US" sz="1200"/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52650"/>
            <a:ext cx="86868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88D1B4-0D6C-402D-A2B5-EC52F465C1A4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4000"/>
              <a:t>Full-Adder</a:t>
            </a:r>
            <a:r>
              <a:rPr lang="en-US" altLang="en-US"/>
              <a:t> 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831850"/>
          </a:xfrm>
          <a:ln/>
        </p:spPr>
        <p:txBody>
          <a:bodyPr/>
          <a:lstStyle/>
          <a:p>
            <a:pPr marL="330200" indent="-330200">
              <a:buFont typeface="Times New Roman" panose="02020603050405020304" pitchFamily="18" charset="0"/>
              <a:buChar char="•"/>
              <a:tabLst>
                <a:tab pos="330200" algn="l"/>
                <a:tab pos="442913" algn="l"/>
                <a:tab pos="900113" algn="l"/>
                <a:tab pos="1357313" algn="l"/>
                <a:tab pos="1814513" algn="l"/>
                <a:tab pos="2271713" algn="l"/>
                <a:tab pos="2728913" algn="l"/>
                <a:tab pos="3186113" algn="l"/>
                <a:tab pos="3643313" algn="l"/>
                <a:tab pos="4100513" algn="l"/>
                <a:tab pos="4557713" algn="l"/>
                <a:tab pos="5014913" algn="l"/>
                <a:tab pos="5472113" algn="l"/>
                <a:tab pos="5929313" algn="l"/>
                <a:tab pos="6386513" algn="l"/>
                <a:tab pos="6843713" algn="l"/>
                <a:tab pos="7300913" algn="l"/>
                <a:tab pos="7758113" algn="l"/>
                <a:tab pos="8215313" algn="l"/>
                <a:tab pos="8672513" algn="l"/>
                <a:tab pos="9129713" algn="l"/>
              </a:tabLst>
            </a:pPr>
            <a:r>
              <a:rPr lang="en-US" altLang="en-US"/>
              <a:t>Full adder from two half-adder circuits</a:t>
            </a:r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228600" y="228600"/>
            <a:ext cx="8597900" cy="6007100"/>
            <a:chOff x="144" y="144"/>
            <a:chExt cx="5416" cy="3784"/>
          </a:xfrm>
        </p:grpSpPr>
        <p:grpSp>
          <p:nvGrpSpPr>
            <p:cNvPr id="10244" name="Group 4"/>
            <p:cNvGrpSpPr>
              <a:grpSpLocks/>
            </p:cNvGrpSpPr>
            <p:nvPr/>
          </p:nvGrpSpPr>
          <p:grpSpPr bwMode="auto">
            <a:xfrm>
              <a:off x="192" y="192"/>
              <a:ext cx="5368" cy="3736"/>
              <a:chOff x="192" y="192"/>
              <a:chExt cx="5368" cy="3736"/>
            </a:xfrm>
          </p:grpSpPr>
          <p:sp>
            <p:nvSpPr>
              <p:cNvPr id="10245" name="Line 5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5368" cy="0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6" name="Line 6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0" cy="3736"/>
              </a:xfrm>
              <a:prstGeom prst="line">
                <a:avLst/>
              </a:prstGeom>
              <a:noFill/>
              <a:ln w="57240" cap="sq">
                <a:solidFill>
                  <a:srgbClr val="3333CC"/>
                </a:solidFill>
                <a:miter lim="800000"/>
                <a:headEnd/>
                <a:tailEnd/>
              </a:ln>
              <a:effectLst>
                <a:outerShdw dist="107933" dir="2700000" algn="ctr" rotWithShape="0">
                  <a:srgbClr val="808080">
                    <a:alpha val="50027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144" y="144"/>
              <a:ext cx="136" cy="136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>
              <a:outerShdw dist="107933" dir="2700000" algn="ctr" rotWithShape="0">
                <a:srgbClr val="808080">
                  <a:alpha val="50027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0800"/>
            <a:ext cx="6942138" cy="3657600"/>
          </a:xfrm>
          <a:prstGeom prst="rect">
            <a:avLst/>
          </a:prstGeom>
          <a:noFill/>
          <a:ln>
            <a:noFill/>
          </a:ln>
          <a:effectLst>
            <a:outerShdw dist="107933" dir="2700000" algn="ctr" rotWithShape="0">
              <a:srgbClr val="808080">
                <a:alpha val="5002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1A1298-BD88-4B8C-B1A8-137DBBDB570D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763000" cy="4572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600" b="1"/>
              <a:t>Figure 6–6.  Determine the outputs for the inputs shown.</a:t>
            </a:r>
            <a:r>
              <a:rPr lang="en-US" altLang="en-US" sz="1200" b="1"/>
              <a:t>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248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0" y="4038600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Inputs are A = 1, B = 0, and Cin = 0.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0" y="4856163"/>
            <a:ext cx="36576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Outputs are 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l-GR" altLang="en-US" sz="1800"/>
              <a:t>Σ</a:t>
            </a:r>
            <a:r>
              <a:rPr lang="en-US" altLang="en-US" sz="1800"/>
              <a:t> = 1 and Cout = 0.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048000" y="5105400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Inputs are A = 1, B = 1, and Cin = 0.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3048000" y="5562600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Outputs are </a:t>
            </a:r>
            <a:r>
              <a:rPr lang="el-GR" altLang="en-US" sz="1800"/>
              <a:t>Σ</a:t>
            </a:r>
            <a:r>
              <a:rPr lang="en-US" altLang="en-US" sz="1800"/>
              <a:t> = 0 and Cout = 1.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5486400" y="3962400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Inputs are A = 1, B = 0, and Cin = 1.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5486400" y="4419600"/>
            <a:ext cx="36576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Noto Sans CJK SC Regular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/>
              <a:t>Outputs are </a:t>
            </a:r>
            <a:r>
              <a:rPr lang="el-GR" altLang="en-US" sz="1800"/>
              <a:t>Σ</a:t>
            </a:r>
            <a:r>
              <a:rPr lang="en-US" altLang="en-US" sz="1800"/>
              <a:t> = 0 and Cout = 1.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8600"/>
            <a:ext cx="3276600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"/>
        <a:cs typeface="Noto Sans CJK SC Regular"/>
      </a:majorFont>
      <a:minorFont>
        <a:latin typeface="Times New Roman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3988</TotalTime>
  <Words>2383</Words>
  <Application>Microsoft Office PowerPoint</Application>
  <PresentationFormat>On-screen Show (4:3)</PresentationFormat>
  <Paragraphs>404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Times New Roman</vt:lpstr>
      <vt:lpstr>Office Theme</vt:lpstr>
      <vt:lpstr>Digital Fundamentals </vt:lpstr>
      <vt:lpstr>Chapter Outline</vt:lpstr>
      <vt:lpstr>Basic Adders </vt:lpstr>
      <vt:lpstr>Half-Adder </vt:lpstr>
      <vt:lpstr>Half-Adder </vt:lpstr>
      <vt:lpstr>Full-Adder – Extra Input </vt:lpstr>
      <vt:lpstr>Figure 6–4      Full-adder logic. </vt:lpstr>
      <vt:lpstr>Full-Adder </vt:lpstr>
      <vt:lpstr>Figure 6–6.  Determine the outputs for the inputs shown. </vt:lpstr>
      <vt:lpstr>PowerPoint Presentation</vt:lpstr>
      <vt:lpstr> Parallel Binary Adders </vt:lpstr>
      <vt:lpstr>Parallel Binary Adders </vt:lpstr>
      <vt:lpstr>Parallel Binary Adders </vt:lpstr>
      <vt:lpstr>Parallel Binary Adders </vt:lpstr>
      <vt:lpstr>PowerPoint Presentation</vt:lpstr>
      <vt:lpstr>Figure 6–10      Four-bit parallel adder. </vt:lpstr>
      <vt:lpstr>Figure 6–12      Examples of adder expansion. </vt:lpstr>
      <vt:lpstr>Figure 6–13       Two 74LS283 adders connected as an 8-bit parallel adder (pin numbers are in parentheses). </vt:lpstr>
      <vt:lpstr>Figure 6–14      A voting system using full-adders and parallel binary adders. </vt:lpstr>
      <vt:lpstr>PowerPoint Presentation</vt:lpstr>
      <vt:lpstr>Figure 6–15      A 4-bit parallel ripple carry adder showing “worst-case” carry propagation delays. </vt:lpstr>
      <vt:lpstr>PowerPoint Presentation</vt:lpstr>
      <vt:lpstr>Figure 6–16      Illustration of conditions for carry generation, Cg, and carry propagation, Cp. </vt:lpstr>
      <vt:lpstr>Figure 6–17      Carry generation and carry propagation in terms of the input bits to a 4-bit adder. </vt:lpstr>
      <vt:lpstr>Figure 6–17      Carry generation and carry propagation in terms of the input bits to a 4-bit adder. </vt:lpstr>
      <vt:lpstr>Figure 6–18      Logic diagram for a 4-stage look-ahead carry adder. </vt:lpstr>
      <vt:lpstr>Comparators </vt:lpstr>
      <vt:lpstr>Comparators </vt:lpstr>
      <vt:lpstr>Comparators </vt:lpstr>
      <vt:lpstr>Comparators </vt:lpstr>
      <vt:lpstr>Example 6-5: Comparators </vt:lpstr>
      <vt:lpstr>Inequality: Comparators </vt:lpstr>
      <vt:lpstr>Figure 6–23  What are the outputs for the given inputs? </vt:lpstr>
      <vt:lpstr>Figure 6–25      An 8-bit magnitude comparator using two 74HC85s. </vt:lpstr>
      <vt:lpstr>Decoders</vt:lpstr>
      <vt:lpstr>Decoders</vt:lpstr>
      <vt:lpstr>PowerPoint Presentation</vt:lpstr>
      <vt:lpstr>Decoders</vt:lpstr>
      <vt:lpstr>Decoders</vt:lpstr>
      <vt:lpstr>Decoders</vt:lpstr>
      <vt:lpstr>Decoders</vt:lpstr>
      <vt:lpstr>Decoders</vt:lpstr>
      <vt:lpstr>Figure 6–35       Pin diagram and logic symbol for the 74LS47 BCD-to-7-segment decoder/driver. </vt:lpstr>
      <vt:lpstr>Figure 6–36       Examples of zero suppression using the 74LS47 BCD to 7-segment decoder/driver. </vt:lpstr>
      <vt:lpstr>Encoders </vt:lpstr>
      <vt:lpstr>Encoders </vt:lpstr>
      <vt:lpstr>Logic Diagram of Decimal-to-BCD Encoder</vt:lpstr>
      <vt:lpstr>Encoders </vt:lpstr>
      <vt:lpstr>Code Converters </vt:lpstr>
      <vt:lpstr>BCD</vt:lpstr>
      <vt:lpstr>Figure 6–43      Four-bit binary-to-Gray conversion logic. </vt:lpstr>
      <vt:lpstr>Figure 6–44       Four-bit Gray-to-binary conversion logic. </vt:lpstr>
      <vt:lpstr>Multiplexers (Data Selectors) </vt:lpstr>
      <vt:lpstr>Multiplexers (Data Selectors) </vt:lpstr>
      <vt:lpstr>PowerPoint Presentation</vt:lpstr>
      <vt:lpstr>Demultiplexers </vt:lpstr>
      <vt:lpstr>Demultiplexers </vt:lpstr>
      <vt:lpstr>PowerPoint Presentation</vt:lpstr>
      <vt:lpstr>Parity Generators/Checkers </vt:lpstr>
      <vt:lpstr>Figure 6–76.  Problem 4.  Find the sum based on the inputs. Note: We are adding A = 111 to B = 101. </vt:lpstr>
      <vt:lpstr>Figure 6–80  Problem 14.  Plot the 3 outputs (A&gt;B, A=B, A&lt;B) </vt:lpstr>
      <vt:lpstr>Figure 6–84.  Problem 22.   Find sequence of digits that appear.</vt:lpstr>
      <vt:lpstr>Figure 6–85.  Like Problem 28.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6–1      Logic symbol for a half-adder. Open file F06-01 to verify operation.</dc:title>
  <dc:subject/>
  <dc:creator>James Ramsey</dc:creator>
  <cp:keywords/>
  <dc:description/>
  <cp:lastModifiedBy>Saad Ahmad</cp:lastModifiedBy>
  <cp:revision>38</cp:revision>
  <cp:lastPrinted>1601-01-01T00:00:00Z</cp:lastPrinted>
  <dcterms:created xsi:type="dcterms:W3CDTF">2005-07-13T23:29:59Z</dcterms:created>
  <dcterms:modified xsi:type="dcterms:W3CDTF">2021-07-05T17:07:24Z</dcterms:modified>
</cp:coreProperties>
</file>